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theme/themeOverride1.xml" ContentType="application/vnd.openxmlformats-officedocument.themeOverride+xml"/>
  <Override PartName="/ppt/notesSlides/notesSlide12.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theme/themeOverride2.xml" ContentType="application/vnd.openxmlformats-officedocument.themeOverride+xml"/>
  <Override PartName="/ppt/notesSlides/notesSlide13.xml" ContentType="application/vnd.openxmlformats-officedocument.presentationml.notesSlide+xml"/>
  <Override PartName="/ppt/charts/chart15.xml" ContentType="application/vnd.openxmlformats-officedocument.drawingml.chart+xml"/>
  <Override PartName="/ppt/charts/chart16.xml" ContentType="application/vnd.openxmlformats-officedocument.drawingml.chart+xml"/>
  <Override PartName="/ppt/notesSlides/notesSlide14.xml" ContentType="application/vnd.openxmlformats-officedocument.presentationml.notesSlide+xml"/>
  <Override PartName="/ppt/charts/chart17.xml" ContentType="application/vnd.openxmlformats-officedocument.drawingml.chart+xml"/>
  <Override PartName="/ppt/notesSlides/notesSlide15.xml" ContentType="application/vnd.openxmlformats-officedocument.presentationml.notesSlide+xml"/>
  <Override PartName="/ppt/charts/chart18.xml" ContentType="application/vnd.openxmlformats-officedocument.drawingml.chart+xml"/>
  <Override PartName="/ppt/charts/chart19.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74" r:id="rId2"/>
  </p:sldMasterIdLst>
  <p:notesMasterIdLst>
    <p:notesMasterId r:id="rId18"/>
  </p:notesMasterIdLst>
  <p:sldIdLst>
    <p:sldId id="278" r:id="rId3"/>
    <p:sldId id="257" r:id="rId4"/>
    <p:sldId id="258" r:id="rId5"/>
    <p:sldId id="308" r:id="rId6"/>
    <p:sldId id="306" r:id="rId7"/>
    <p:sldId id="307" r:id="rId8"/>
    <p:sldId id="261" r:id="rId9"/>
    <p:sldId id="262" r:id="rId10"/>
    <p:sldId id="263" r:id="rId11"/>
    <p:sldId id="264" r:id="rId12"/>
    <p:sldId id="265" r:id="rId13"/>
    <p:sldId id="266" r:id="rId14"/>
    <p:sldId id="267" r:id="rId15"/>
    <p:sldId id="268" r:id="rId16"/>
    <p:sldId id="269" r:id="rId17"/>
  </p:sldIdLst>
  <p:sldSz cx="10058400" cy="7772400"/>
  <p:notesSz cx="7023100" cy="9309100"/>
  <p:defaultTex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176" userDrawn="1">
          <p15:clr>
            <a:srgbClr val="A4A3A4"/>
          </p15:clr>
        </p15:guide>
        <p15:guide id="23" orient="horz" pos="4728" userDrawn="1">
          <p15:clr>
            <a:srgbClr val="A4A3A4"/>
          </p15:clr>
        </p15:guide>
        <p15:guide id="25" orient="horz" pos="672" userDrawn="1">
          <p15:clr>
            <a:srgbClr val="A4A3A4"/>
          </p15:clr>
        </p15:guide>
        <p15:guide id="29" pos="2688" userDrawn="1">
          <p15:clr>
            <a:srgbClr val="A4A3A4"/>
          </p15:clr>
        </p15:guide>
        <p15:guide id="32" pos="2928" userDrawn="1">
          <p15:clr>
            <a:srgbClr val="A4A3A4"/>
          </p15:clr>
        </p15:guide>
        <p15:guide id="33" orient="horz" pos="1848" userDrawn="1">
          <p15:clr>
            <a:srgbClr val="A4A3A4"/>
          </p15:clr>
        </p15:guide>
        <p15:guide id="34" orient="horz" pos="42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Goodrum@dimensional.com" initials="T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FB52F"/>
    <a:srgbClr val="C00000"/>
    <a:srgbClr val="35627D"/>
    <a:srgbClr val="93A37C"/>
    <a:srgbClr val="FFFFFF"/>
    <a:srgbClr val="7F7F7F"/>
    <a:srgbClr val="595959"/>
    <a:srgbClr val="000000"/>
    <a:srgbClr val="6EA1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7227" autoAdjust="0"/>
    <p:restoredTop sz="99762" autoAdjust="0"/>
  </p:normalViewPr>
  <p:slideViewPr>
    <p:cSldViewPr snapToGrid="0">
      <p:cViewPr varScale="1">
        <p:scale>
          <a:sx n="101" d="100"/>
          <a:sy n="101" d="100"/>
        </p:scale>
        <p:origin x="264" y="108"/>
      </p:cViewPr>
      <p:guideLst>
        <p:guide orient="horz" pos="1176"/>
        <p:guide orient="horz" pos="4728"/>
        <p:guide orient="horz" pos="672"/>
        <p:guide pos="2688"/>
        <p:guide pos="2928"/>
        <p:guide orient="horz" pos="1848"/>
        <p:guide orient="horz" pos="4248"/>
      </p:guideLst>
    </p:cSldViewPr>
  </p:slideViewPr>
  <p:outlineViewPr>
    <p:cViewPr>
      <p:scale>
        <a:sx n="33" d="100"/>
        <a:sy n="33" d="100"/>
      </p:scale>
      <p:origin x="0" y="0"/>
    </p:cViewPr>
  </p:outlineViewPr>
  <p:notesTextViewPr>
    <p:cViewPr>
      <p:scale>
        <a:sx n="150" d="100"/>
        <a:sy n="15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1.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3.xlsx"/><Relationship Id="rId1" Type="http://schemas.openxmlformats.org/officeDocument/2006/relationships/themeOverride" Target="../theme/themeOverride2.xml"/></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18.xlsx"/><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787653881380702E-2"/>
          <c:y val="8.7738955558683565E-2"/>
          <c:w val="0.93980001719767303"/>
          <c:h val="0.86396529210754069"/>
        </c:manualLayout>
      </c:layout>
      <c:areaChart>
        <c:grouping val="standard"/>
        <c:varyColors val="0"/>
        <c:ser>
          <c:idx val="1"/>
          <c:order val="1"/>
          <c:tx>
            <c:strRef>
              <c:f>Sheet1!$C$1</c:f>
              <c:strCache>
                <c:ptCount val="1"/>
                <c:pt idx="0">
                  <c:v>line</c:v>
                </c:pt>
              </c:strCache>
            </c:strRef>
          </c:tx>
          <c:spPr>
            <a:solidFill>
              <a:srgbClr val="C9DAE2"/>
            </a:solidFill>
            <a:ln w="25400">
              <a:noFill/>
            </a:ln>
          </c:spPr>
          <c:cat>
            <c:numRef>
              <c:f>Sheet1!$A$2:$A$68</c:f>
              <c:numCache>
                <c:formatCode>mmm\ dd\,\ yyyy</c:formatCode>
                <c:ptCount val="67"/>
                <c:pt idx="0">
                  <c:v>43371</c:v>
                </c:pt>
                <c:pt idx="1">
                  <c:v>43374</c:v>
                </c:pt>
                <c:pt idx="2">
                  <c:v>43375</c:v>
                </c:pt>
                <c:pt idx="3">
                  <c:v>43376</c:v>
                </c:pt>
                <c:pt idx="4">
                  <c:v>43377</c:v>
                </c:pt>
                <c:pt idx="5">
                  <c:v>43378</c:v>
                </c:pt>
                <c:pt idx="6">
                  <c:v>43381</c:v>
                </c:pt>
                <c:pt idx="7">
                  <c:v>43382</c:v>
                </c:pt>
                <c:pt idx="8">
                  <c:v>43383</c:v>
                </c:pt>
                <c:pt idx="9">
                  <c:v>43384</c:v>
                </c:pt>
                <c:pt idx="10">
                  <c:v>43385</c:v>
                </c:pt>
                <c:pt idx="11">
                  <c:v>43388</c:v>
                </c:pt>
                <c:pt idx="12">
                  <c:v>43389</c:v>
                </c:pt>
                <c:pt idx="13">
                  <c:v>43390</c:v>
                </c:pt>
                <c:pt idx="14">
                  <c:v>43391</c:v>
                </c:pt>
                <c:pt idx="15">
                  <c:v>43392</c:v>
                </c:pt>
                <c:pt idx="16">
                  <c:v>43395</c:v>
                </c:pt>
                <c:pt idx="17">
                  <c:v>43396</c:v>
                </c:pt>
                <c:pt idx="18">
                  <c:v>43397</c:v>
                </c:pt>
                <c:pt idx="19">
                  <c:v>43398</c:v>
                </c:pt>
                <c:pt idx="20">
                  <c:v>43399</c:v>
                </c:pt>
                <c:pt idx="21">
                  <c:v>43402</c:v>
                </c:pt>
                <c:pt idx="22">
                  <c:v>43403</c:v>
                </c:pt>
                <c:pt idx="23">
                  <c:v>43404</c:v>
                </c:pt>
                <c:pt idx="24">
                  <c:v>43405</c:v>
                </c:pt>
                <c:pt idx="25">
                  <c:v>43406</c:v>
                </c:pt>
                <c:pt idx="26">
                  <c:v>43409</c:v>
                </c:pt>
                <c:pt idx="27">
                  <c:v>43410</c:v>
                </c:pt>
                <c:pt idx="28">
                  <c:v>43411</c:v>
                </c:pt>
                <c:pt idx="29">
                  <c:v>43412</c:v>
                </c:pt>
                <c:pt idx="30">
                  <c:v>43413</c:v>
                </c:pt>
                <c:pt idx="31">
                  <c:v>43416</c:v>
                </c:pt>
                <c:pt idx="32">
                  <c:v>43417</c:v>
                </c:pt>
                <c:pt idx="33">
                  <c:v>43418</c:v>
                </c:pt>
                <c:pt idx="34">
                  <c:v>43419</c:v>
                </c:pt>
                <c:pt idx="35">
                  <c:v>43420</c:v>
                </c:pt>
                <c:pt idx="36">
                  <c:v>43423</c:v>
                </c:pt>
                <c:pt idx="37">
                  <c:v>43424</c:v>
                </c:pt>
                <c:pt idx="38">
                  <c:v>43425</c:v>
                </c:pt>
                <c:pt idx="39">
                  <c:v>43426</c:v>
                </c:pt>
                <c:pt idx="40">
                  <c:v>43427</c:v>
                </c:pt>
                <c:pt idx="41">
                  <c:v>43430</c:v>
                </c:pt>
                <c:pt idx="42">
                  <c:v>43431</c:v>
                </c:pt>
                <c:pt idx="43">
                  <c:v>43432</c:v>
                </c:pt>
                <c:pt idx="44">
                  <c:v>43433</c:v>
                </c:pt>
                <c:pt idx="45">
                  <c:v>43434</c:v>
                </c:pt>
                <c:pt idx="46">
                  <c:v>43437</c:v>
                </c:pt>
                <c:pt idx="47">
                  <c:v>43438</c:v>
                </c:pt>
                <c:pt idx="48">
                  <c:v>43439</c:v>
                </c:pt>
                <c:pt idx="49">
                  <c:v>43440</c:v>
                </c:pt>
                <c:pt idx="50">
                  <c:v>43441</c:v>
                </c:pt>
                <c:pt idx="51">
                  <c:v>43444</c:v>
                </c:pt>
                <c:pt idx="52">
                  <c:v>43445</c:v>
                </c:pt>
                <c:pt idx="53">
                  <c:v>43446</c:v>
                </c:pt>
                <c:pt idx="54">
                  <c:v>43447</c:v>
                </c:pt>
                <c:pt idx="55">
                  <c:v>43448</c:v>
                </c:pt>
                <c:pt idx="56">
                  <c:v>43451</c:v>
                </c:pt>
                <c:pt idx="57">
                  <c:v>43452</c:v>
                </c:pt>
                <c:pt idx="58">
                  <c:v>43453</c:v>
                </c:pt>
                <c:pt idx="59">
                  <c:v>43454</c:v>
                </c:pt>
                <c:pt idx="60">
                  <c:v>43455</c:v>
                </c:pt>
                <c:pt idx="61">
                  <c:v>43458</c:v>
                </c:pt>
                <c:pt idx="62">
                  <c:v>43459</c:v>
                </c:pt>
                <c:pt idx="63">
                  <c:v>43460</c:v>
                </c:pt>
                <c:pt idx="64">
                  <c:v>43461</c:v>
                </c:pt>
                <c:pt idx="65">
                  <c:v>43462</c:v>
                </c:pt>
                <c:pt idx="66">
                  <c:v>43465</c:v>
                </c:pt>
              </c:numCache>
            </c:numRef>
          </c:cat>
          <c:val>
            <c:numRef>
              <c:f>Sheet1!$C$2:$C$68</c:f>
              <c:numCache>
                <c:formatCode>#,##0.00</c:formatCode>
                <c:ptCount val="67"/>
                <c:pt idx="0">
                  <c:v>255.027821378998</c:v>
                </c:pt>
                <c:pt idx="1">
                  <c:v>255.424985258719</c:v>
                </c:pt>
                <c:pt idx="2">
                  <c:v>254.60132471223699</c:v>
                </c:pt>
                <c:pt idx="3">
                  <c:v>254.65176156564399</c:v>
                </c:pt>
                <c:pt idx="4">
                  <c:v>252.133320478098</c:v>
                </c:pt>
                <c:pt idx="5">
                  <c:v>250.42184905454599</c:v>
                </c:pt>
                <c:pt idx="6">
                  <c:v>249.46995964571201</c:v>
                </c:pt>
                <c:pt idx="7">
                  <c:v>248.93152089824</c:v>
                </c:pt>
                <c:pt idx="8">
                  <c:v>243.58307251058699</c:v>
                </c:pt>
                <c:pt idx="9">
                  <c:v>238.18407153867099</c:v>
                </c:pt>
                <c:pt idx="10">
                  <c:v>240.801321909894</c:v>
                </c:pt>
                <c:pt idx="11">
                  <c:v>239.71234731990799</c:v>
                </c:pt>
                <c:pt idx="12">
                  <c:v>243.815753133508</c:v>
                </c:pt>
                <c:pt idx="13">
                  <c:v>243.61798488676101</c:v>
                </c:pt>
                <c:pt idx="14">
                  <c:v>240.68531984334399</c:v>
                </c:pt>
                <c:pt idx="15">
                  <c:v>240.482912900152</c:v>
                </c:pt>
                <c:pt idx="16">
                  <c:v>239.86785452356699</c:v>
                </c:pt>
                <c:pt idx="17">
                  <c:v>237.23946890213799</c:v>
                </c:pt>
                <c:pt idx="18">
                  <c:v>232.340246641346</c:v>
                </c:pt>
                <c:pt idx="19">
                  <c:v>234.06972003543899</c:v>
                </c:pt>
                <c:pt idx="20">
                  <c:v>231.284262676569</c:v>
                </c:pt>
                <c:pt idx="21">
                  <c:v>230.515108936508</c:v>
                </c:pt>
                <c:pt idx="22">
                  <c:v>232.80180233532801</c:v>
                </c:pt>
                <c:pt idx="23">
                  <c:v>235.91630802705399</c:v>
                </c:pt>
                <c:pt idx="24">
                  <c:v>238.316824334351</c:v>
                </c:pt>
                <c:pt idx="25">
                  <c:v>238.56749095100699</c:v>
                </c:pt>
                <c:pt idx="26">
                  <c:v>238.86786903632901</c:v>
                </c:pt>
                <c:pt idx="27">
                  <c:v>239.91084390403299</c:v>
                </c:pt>
                <c:pt idx="28">
                  <c:v>243.57882990453001</c:v>
                </c:pt>
                <c:pt idx="29">
                  <c:v>243.328096433654</c:v>
                </c:pt>
                <c:pt idx="30">
                  <c:v>240.86949328763399</c:v>
                </c:pt>
                <c:pt idx="31">
                  <c:v>237.03312570266201</c:v>
                </c:pt>
                <c:pt idx="32">
                  <c:v>236.82092155984401</c:v>
                </c:pt>
                <c:pt idx="33">
                  <c:v>235.723521709436</c:v>
                </c:pt>
                <c:pt idx="34">
                  <c:v>237.284647452359</c:v>
                </c:pt>
                <c:pt idx="35">
                  <c:v>238.007485182404</c:v>
                </c:pt>
                <c:pt idx="36">
                  <c:v>235.764624335272</c:v>
                </c:pt>
                <c:pt idx="37">
                  <c:v>231.94632856329901</c:v>
                </c:pt>
                <c:pt idx="38">
                  <c:v>232.83789112094999</c:v>
                </c:pt>
                <c:pt idx="39">
                  <c:v>232.81194380606601</c:v>
                </c:pt>
                <c:pt idx="40">
                  <c:v>231.70359130566899</c:v>
                </c:pt>
                <c:pt idx="41">
                  <c:v>234.42436947537601</c:v>
                </c:pt>
                <c:pt idx="42">
                  <c:v>234.62107008777599</c:v>
                </c:pt>
                <c:pt idx="43">
                  <c:v>238.03312815495599</c:v>
                </c:pt>
                <c:pt idx="44">
                  <c:v>238.76413472307101</c:v>
                </c:pt>
                <c:pt idx="45">
                  <c:v>239.36668292576201</c:v>
                </c:pt>
                <c:pt idx="46">
                  <c:v>242.599109426213</c:v>
                </c:pt>
                <c:pt idx="47">
                  <c:v>237.36874945812201</c:v>
                </c:pt>
                <c:pt idx="48">
                  <c:v>236.17544683594801</c:v>
                </c:pt>
                <c:pt idx="49">
                  <c:v>233.733776052032</c:v>
                </c:pt>
                <c:pt idx="50">
                  <c:v>231.15356931130299</c:v>
                </c:pt>
                <c:pt idx="51">
                  <c:v>229.35841296255299</c:v>
                </c:pt>
                <c:pt idx="52">
                  <c:v>229.607645786587</c:v>
                </c:pt>
                <c:pt idx="53">
                  <c:v>232.203083659795</c:v>
                </c:pt>
                <c:pt idx="54">
                  <c:v>232.252015862055</c:v>
                </c:pt>
                <c:pt idx="55">
                  <c:v>228.577579201097</c:v>
                </c:pt>
                <c:pt idx="56">
                  <c:v>225.538899904033</c:v>
                </c:pt>
                <c:pt idx="57">
                  <c:v>224.78493937491501</c:v>
                </c:pt>
                <c:pt idx="58">
                  <c:v>223.314909080928</c:v>
                </c:pt>
                <c:pt idx="59">
                  <c:v>219.99767316369901</c:v>
                </c:pt>
                <c:pt idx="60">
                  <c:v>217.034128794042</c:v>
                </c:pt>
                <c:pt idx="61">
                  <c:v>213.58778096643101</c:v>
                </c:pt>
                <c:pt idx="62">
                  <c:v>212.71911051191199</c:v>
                </c:pt>
                <c:pt idx="63">
                  <c:v>218.51666129708099</c:v>
                </c:pt>
                <c:pt idx="64">
                  <c:v>219.85694110574599</c:v>
                </c:pt>
                <c:pt idx="65">
                  <c:v>221.04512509732501</c:v>
                </c:pt>
                <c:pt idx="66">
                  <c:v>222.50402115460599</c:v>
                </c:pt>
              </c:numCache>
            </c:numRef>
          </c:val>
          <c:extLst>
            <c:ext xmlns:c16="http://schemas.microsoft.com/office/drawing/2014/chart" uri="{C3380CC4-5D6E-409C-BE32-E72D297353CC}">
              <c16:uniqueId val="{00000000-B556-494A-A969-20A3CFB906E9}"/>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ACWI Standard (Large+Mid Cap) </c:v>
                </c:pt>
              </c:strCache>
            </c:strRef>
          </c:tx>
          <c:spPr>
            <a:ln w="44450">
              <a:solidFill>
                <a:schemeClr val="tx2"/>
              </a:solidFill>
            </a:ln>
          </c:spPr>
          <c:marker>
            <c:symbol val="none"/>
          </c:marker>
          <c:cat>
            <c:numRef>
              <c:f>Sheet1!$A$2:$A$68</c:f>
              <c:numCache>
                <c:formatCode>mmm\ dd\,\ yyyy</c:formatCode>
                <c:ptCount val="67"/>
                <c:pt idx="0">
                  <c:v>43371</c:v>
                </c:pt>
                <c:pt idx="1">
                  <c:v>43374</c:v>
                </c:pt>
                <c:pt idx="2">
                  <c:v>43375</c:v>
                </c:pt>
                <c:pt idx="3">
                  <c:v>43376</c:v>
                </c:pt>
                <c:pt idx="4">
                  <c:v>43377</c:v>
                </c:pt>
                <c:pt idx="5">
                  <c:v>43378</c:v>
                </c:pt>
                <c:pt idx="6">
                  <c:v>43381</c:v>
                </c:pt>
                <c:pt idx="7">
                  <c:v>43382</c:v>
                </c:pt>
                <c:pt idx="8">
                  <c:v>43383</c:v>
                </c:pt>
                <c:pt idx="9">
                  <c:v>43384</c:v>
                </c:pt>
                <c:pt idx="10">
                  <c:v>43385</c:v>
                </c:pt>
                <c:pt idx="11">
                  <c:v>43388</c:v>
                </c:pt>
                <c:pt idx="12">
                  <c:v>43389</c:v>
                </c:pt>
                <c:pt idx="13">
                  <c:v>43390</c:v>
                </c:pt>
                <c:pt idx="14">
                  <c:v>43391</c:v>
                </c:pt>
                <c:pt idx="15">
                  <c:v>43392</c:v>
                </c:pt>
                <c:pt idx="16">
                  <c:v>43395</c:v>
                </c:pt>
                <c:pt idx="17">
                  <c:v>43396</c:v>
                </c:pt>
                <c:pt idx="18">
                  <c:v>43397</c:v>
                </c:pt>
                <c:pt idx="19">
                  <c:v>43398</c:v>
                </c:pt>
                <c:pt idx="20">
                  <c:v>43399</c:v>
                </c:pt>
                <c:pt idx="21">
                  <c:v>43402</c:v>
                </c:pt>
                <c:pt idx="22">
                  <c:v>43403</c:v>
                </c:pt>
                <c:pt idx="23">
                  <c:v>43404</c:v>
                </c:pt>
                <c:pt idx="24">
                  <c:v>43405</c:v>
                </c:pt>
                <c:pt idx="25">
                  <c:v>43406</c:v>
                </c:pt>
                <c:pt idx="26">
                  <c:v>43409</c:v>
                </c:pt>
                <c:pt idx="27">
                  <c:v>43410</c:v>
                </c:pt>
                <c:pt idx="28">
                  <c:v>43411</c:v>
                </c:pt>
                <c:pt idx="29">
                  <c:v>43412</c:v>
                </c:pt>
                <c:pt idx="30">
                  <c:v>43413</c:v>
                </c:pt>
                <c:pt idx="31">
                  <c:v>43416</c:v>
                </c:pt>
                <c:pt idx="32">
                  <c:v>43417</c:v>
                </c:pt>
                <c:pt idx="33">
                  <c:v>43418</c:v>
                </c:pt>
                <c:pt idx="34">
                  <c:v>43419</c:v>
                </c:pt>
                <c:pt idx="35">
                  <c:v>43420</c:v>
                </c:pt>
                <c:pt idx="36">
                  <c:v>43423</c:v>
                </c:pt>
                <c:pt idx="37">
                  <c:v>43424</c:v>
                </c:pt>
                <c:pt idx="38">
                  <c:v>43425</c:v>
                </c:pt>
                <c:pt idx="39">
                  <c:v>43426</c:v>
                </c:pt>
                <c:pt idx="40">
                  <c:v>43427</c:v>
                </c:pt>
                <c:pt idx="41">
                  <c:v>43430</c:v>
                </c:pt>
                <c:pt idx="42">
                  <c:v>43431</c:v>
                </c:pt>
                <c:pt idx="43">
                  <c:v>43432</c:v>
                </c:pt>
                <c:pt idx="44">
                  <c:v>43433</c:v>
                </c:pt>
                <c:pt idx="45">
                  <c:v>43434</c:v>
                </c:pt>
                <c:pt idx="46">
                  <c:v>43437</c:v>
                </c:pt>
                <c:pt idx="47">
                  <c:v>43438</c:v>
                </c:pt>
                <c:pt idx="48">
                  <c:v>43439</c:v>
                </c:pt>
                <c:pt idx="49">
                  <c:v>43440</c:v>
                </c:pt>
                <c:pt idx="50">
                  <c:v>43441</c:v>
                </c:pt>
                <c:pt idx="51">
                  <c:v>43444</c:v>
                </c:pt>
                <c:pt idx="52">
                  <c:v>43445</c:v>
                </c:pt>
                <c:pt idx="53">
                  <c:v>43446</c:v>
                </c:pt>
                <c:pt idx="54">
                  <c:v>43447</c:v>
                </c:pt>
                <c:pt idx="55">
                  <c:v>43448</c:v>
                </c:pt>
                <c:pt idx="56">
                  <c:v>43451</c:v>
                </c:pt>
                <c:pt idx="57">
                  <c:v>43452</c:v>
                </c:pt>
                <c:pt idx="58">
                  <c:v>43453</c:v>
                </c:pt>
                <c:pt idx="59">
                  <c:v>43454</c:v>
                </c:pt>
                <c:pt idx="60">
                  <c:v>43455</c:v>
                </c:pt>
                <c:pt idx="61">
                  <c:v>43458</c:v>
                </c:pt>
                <c:pt idx="62">
                  <c:v>43459</c:v>
                </c:pt>
                <c:pt idx="63">
                  <c:v>43460</c:v>
                </c:pt>
                <c:pt idx="64">
                  <c:v>43461</c:v>
                </c:pt>
                <c:pt idx="65">
                  <c:v>43462</c:v>
                </c:pt>
                <c:pt idx="66">
                  <c:v>43465</c:v>
                </c:pt>
              </c:numCache>
            </c:numRef>
          </c:cat>
          <c:val>
            <c:numRef>
              <c:f>Sheet1!$B$2:$B$68</c:f>
              <c:numCache>
                <c:formatCode>#,##0.000</c:formatCode>
                <c:ptCount val="67"/>
                <c:pt idx="0">
                  <c:v>255.027821378998</c:v>
                </c:pt>
                <c:pt idx="1">
                  <c:v>255.424985258719</c:v>
                </c:pt>
                <c:pt idx="2">
                  <c:v>254.60132471223699</c:v>
                </c:pt>
                <c:pt idx="3">
                  <c:v>254.65176156564399</c:v>
                </c:pt>
                <c:pt idx="4">
                  <c:v>252.133320478098</c:v>
                </c:pt>
                <c:pt idx="5">
                  <c:v>250.42184905454599</c:v>
                </c:pt>
                <c:pt idx="6">
                  <c:v>249.46995964571201</c:v>
                </c:pt>
                <c:pt idx="7">
                  <c:v>248.93152089824</c:v>
                </c:pt>
                <c:pt idx="8">
                  <c:v>243.58307251058699</c:v>
                </c:pt>
                <c:pt idx="9">
                  <c:v>238.18407153867099</c:v>
                </c:pt>
                <c:pt idx="10">
                  <c:v>240.801321909894</c:v>
                </c:pt>
                <c:pt idx="11">
                  <c:v>239.71234731990799</c:v>
                </c:pt>
                <c:pt idx="12">
                  <c:v>243.815753133508</c:v>
                </c:pt>
                <c:pt idx="13">
                  <c:v>243.61798488676101</c:v>
                </c:pt>
                <c:pt idx="14">
                  <c:v>240.68531984334399</c:v>
                </c:pt>
                <c:pt idx="15">
                  <c:v>240.482912900152</c:v>
                </c:pt>
                <c:pt idx="16">
                  <c:v>239.86785452356699</c:v>
                </c:pt>
                <c:pt idx="17">
                  <c:v>237.23946890213799</c:v>
                </c:pt>
                <c:pt idx="18">
                  <c:v>232.340246641346</c:v>
                </c:pt>
                <c:pt idx="19">
                  <c:v>234.06972003543899</c:v>
                </c:pt>
                <c:pt idx="20">
                  <c:v>231.284262676569</c:v>
                </c:pt>
                <c:pt idx="21">
                  <c:v>230.515108936508</c:v>
                </c:pt>
                <c:pt idx="22">
                  <c:v>232.80180233532801</c:v>
                </c:pt>
                <c:pt idx="23">
                  <c:v>235.91630802705399</c:v>
                </c:pt>
                <c:pt idx="24">
                  <c:v>238.316824334351</c:v>
                </c:pt>
                <c:pt idx="25">
                  <c:v>238.56749095100699</c:v>
                </c:pt>
                <c:pt idx="26">
                  <c:v>238.86786903632901</c:v>
                </c:pt>
                <c:pt idx="27">
                  <c:v>239.91084390403299</c:v>
                </c:pt>
                <c:pt idx="28">
                  <c:v>243.57882990453001</c:v>
                </c:pt>
                <c:pt idx="29">
                  <c:v>243.328096433654</c:v>
                </c:pt>
                <c:pt idx="30">
                  <c:v>240.86949328763399</c:v>
                </c:pt>
                <c:pt idx="31">
                  <c:v>237.03312570266201</c:v>
                </c:pt>
                <c:pt idx="32">
                  <c:v>236.82092155984401</c:v>
                </c:pt>
                <c:pt idx="33">
                  <c:v>235.723521709436</c:v>
                </c:pt>
                <c:pt idx="34">
                  <c:v>237.284647452359</c:v>
                </c:pt>
                <c:pt idx="35">
                  <c:v>238.007485182404</c:v>
                </c:pt>
                <c:pt idx="36">
                  <c:v>235.764624335272</c:v>
                </c:pt>
                <c:pt idx="37">
                  <c:v>231.94632856329901</c:v>
                </c:pt>
                <c:pt idx="38">
                  <c:v>232.83789112094999</c:v>
                </c:pt>
                <c:pt idx="39">
                  <c:v>232.81194380606601</c:v>
                </c:pt>
                <c:pt idx="40">
                  <c:v>231.70359130566899</c:v>
                </c:pt>
                <c:pt idx="41">
                  <c:v>234.42436947537601</c:v>
                </c:pt>
                <c:pt idx="42">
                  <c:v>234.62107008777599</c:v>
                </c:pt>
                <c:pt idx="43">
                  <c:v>238.03312815495599</c:v>
                </c:pt>
                <c:pt idx="44">
                  <c:v>238.76413472307101</c:v>
                </c:pt>
                <c:pt idx="45">
                  <c:v>239.36668292576201</c:v>
                </c:pt>
                <c:pt idx="46">
                  <c:v>242.599109426213</c:v>
                </c:pt>
                <c:pt idx="47">
                  <c:v>237.36874945812201</c:v>
                </c:pt>
                <c:pt idx="48">
                  <c:v>236.17544683594801</c:v>
                </c:pt>
                <c:pt idx="49">
                  <c:v>233.733776052032</c:v>
                </c:pt>
                <c:pt idx="50">
                  <c:v>231.15356931130299</c:v>
                </c:pt>
                <c:pt idx="51">
                  <c:v>229.35841296255299</c:v>
                </c:pt>
                <c:pt idx="52">
                  <c:v>229.607645786587</c:v>
                </c:pt>
                <c:pt idx="53">
                  <c:v>232.203083659795</c:v>
                </c:pt>
                <c:pt idx="54">
                  <c:v>232.252015862055</c:v>
                </c:pt>
                <c:pt idx="55">
                  <c:v>228.577579201097</c:v>
                </c:pt>
                <c:pt idx="56">
                  <c:v>225.538899904033</c:v>
                </c:pt>
                <c:pt idx="57">
                  <c:v>224.78493937491501</c:v>
                </c:pt>
                <c:pt idx="58">
                  <c:v>223.314909080928</c:v>
                </c:pt>
                <c:pt idx="59">
                  <c:v>219.99767316369901</c:v>
                </c:pt>
                <c:pt idx="60">
                  <c:v>217.034128794042</c:v>
                </c:pt>
                <c:pt idx="61">
                  <c:v>213.58778096643101</c:v>
                </c:pt>
                <c:pt idx="62">
                  <c:v>212.71911051191199</c:v>
                </c:pt>
                <c:pt idx="63">
                  <c:v>218.51666129708099</c:v>
                </c:pt>
                <c:pt idx="64">
                  <c:v>219.85694110574599</c:v>
                </c:pt>
                <c:pt idx="65">
                  <c:v>221.04512509732501</c:v>
                </c:pt>
                <c:pt idx="66">
                  <c:v>222.50402115460599</c:v>
                </c:pt>
              </c:numCache>
            </c:numRef>
          </c:val>
          <c:smooth val="0"/>
          <c:extLst>
            <c:ext xmlns:c16="http://schemas.microsoft.com/office/drawing/2014/chart" uri="{C3380CC4-5D6E-409C-BE32-E72D297353CC}">
              <c16:uniqueId val="{00000001-B556-494A-A969-20A3CFB906E9}"/>
            </c:ext>
          </c:extLst>
        </c:ser>
        <c:ser>
          <c:idx val="2"/>
          <c:order val="2"/>
          <c:tx>
            <c:strRef>
              <c:f>Sheet1!$D$1</c:f>
              <c:strCache>
                <c:ptCount val="1"/>
                <c:pt idx="0">
                  <c:v>Annotations</c:v>
                </c:pt>
              </c:strCache>
            </c:strRef>
          </c:tx>
          <c:spPr>
            <a:ln>
              <a:noFill/>
            </a:ln>
          </c:spPr>
          <c:marker>
            <c:symbol val="none"/>
          </c:marker>
          <c:cat>
            <c:numRef>
              <c:f>Sheet1!$A$2:$A$68</c:f>
              <c:numCache>
                <c:formatCode>mmm\ dd\,\ yyyy</c:formatCode>
                <c:ptCount val="67"/>
                <c:pt idx="0">
                  <c:v>43371</c:v>
                </c:pt>
                <c:pt idx="1">
                  <c:v>43374</c:v>
                </c:pt>
                <c:pt idx="2">
                  <c:v>43375</c:v>
                </c:pt>
                <c:pt idx="3">
                  <c:v>43376</c:v>
                </c:pt>
                <c:pt idx="4">
                  <c:v>43377</c:v>
                </c:pt>
                <c:pt idx="5">
                  <c:v>43378</c:v>
                </c:pt>
                <c:pt idx="6">
                  <c:v>43381</c:v>
                </c:pt>
                <c:pt idx="7">
                  <c:v>43382</c:v>
                </c:pt>
                <c:pt idx="8">
                  <c:v>43383</c:v>
                </c:pt>
                <c:pt idx="9">
                  <c:v>43384</c:v>
                </c:pt>
                <c:pt idx="10">
                  <c:v>43385</c:v>
                </c:pt>
                <c:pt idx="11">
                  <c:v>43388</c:v>
                </c:pt>
                <c:pt idx="12">
                  <c:v>43389</c:v>
                </c:pt>
                <c:pt idx="13">
                  <c:v>43390</c:v>
                </c:pt>
                <c:pt idx="14">
                  <c:v>43391</c:v>
                </c:pt>
                <c:pt idx="15">
                  <c:v>43392</c:v>
                </c:pt>
                <c:pt idx="16">
                  <c:v>43395</c:v>
                </c:pt>
                <c:pt idx="17">
                  <c:v>43396</c:v>
                </c:pt>
                <c:pt idx="18">
                  <c:v>43397</c:v>
                </c:pt>
                <c:pt idx="19">
                  <c:v>43398</c:v>
                </c:pt>
                <c:pt idx="20">
                  <c:v>43399</c:v>
                </c:pt>
                <c:pt idx="21">
                  <c:v>43402</c:v>
                </c:pt>
                <c:pt idx="22">
                  <c:v>43403</c:v>
                </c:pt>
                <c:pt idx="23">
                  <c:v>43404</c:v>
                </c:pt>
                <c:pt idx="24">
                  <c:v>43405</c:v>
                </c:pt>
                <c:pt idx="25">
                  <c:v>43406</c:v>
                </c:pt>
                <c:pt idx="26">
                  <c:v>43409</c:v>
                </c:pt>
                <c:pt idx="27">
                  <c:v>43410</c:v>
                </c:pt>
                <c:pt idx="28">
                  <c:v>43411</c:v>
                </c:pt>
                <c:pt idx="29">
                  <c:v>43412</c:v>
                </c:pt>
                <c:pt idx="30">
                  <c:v>43413</c:v>
                </c:pt>
                <c:pt idx="31">
                  <c:v>43416</c:v>
                </c:pt>
                <c:pt idx="32">
                  <c:v>43417</c:v>
                </c:pt>
                <c:pt idx="33">
                  <c:v>43418</c:v>
                </c:pt>
                <c:pt idx="34">
                  <c:v>43419</c:v>
                </c:pt>
                <c:pt idx="35">
                  <c:v>43420</c:v>
                </c:pt>
                <c:pt idx="36">
                  <c:v>43423</c:v>
                </c:pt>
                <c:pt idx="37">
                  <c:v>43424</c:v>
                </c:pt>
                <c:pt idx="38">
                  <c:v>43425</c:v>
                </c:pt>
                <c:pt idx="39">
                  <c:v>43426</c:v>
                </c:pt>
                <c:pt idx="40">
                  <c:v>43427</c:v>
                </c:pt>
                <c:pt idx="41">
                  <c:v>43430</c:v>
                </c:pt>
                <c:pt idx="42">
                  <c:v>43431</c:v>
                </c:pt>
                <c:pt idx="43">
                  <c:v>43432</c:v>
                </c:pt>
                <c:pt idx="44">
                  <c:v>43433</c:v>
                </c:pt>
                <c:pt idx="45">
                  <c:v>43434</c:v>
                </c:pt>
                <c:pt idx="46">
                  <c:v>43437</c:v>
                </c:pt>
                <c:pt idx="47">
                  <c:v>43438</c:v>
                </c:pt>
                <c:pt idx="48">
                  <c:v>43439</c:v>
                </c:pt>
                <c:pt idx="49">
                  <c:v>43440</c:v>
                </c:pt>
                <c:pt idx="50">
                  <c:v>43441</c:v>
                </c:pt>
                <c:pt idx="51">
                  <c:v>43444</c:v>
                </c:pt>
                <c:pt idx="52">
                  <c:v>43445</c:v>
                </c:pt>
                <c:pt idx="53">
                  <c:v>43446</c:v>
                </c:pt>
                <c:pt idx="54">
                  <c:v>43447</c:v>
                </c:pt>
                <c:pt idx="55">
                  <c:v>43448</c:v>
                </c:pt>
                <c:pt idx="56">
                  <c:v>43451</c:v>
                </c:pt>
                <c:pt idx="57">
                  <c:v>43452</c:v>
                </c:pt>
                <c:pt idx="58">
                  <c:v>43453</c:v>
                </c:pt>
                <c:pt idx="59">
                  <c:v>43454</c:v>
                </c:pt>
                <c:pt idx="60">
                  <c:v>43455</c:v>
                </c:pt>
                <c:pt idx="61">
                  <c:v>43458</c:v>
                </c:pt>
                <c:pt idx="62">
                  <c:v>43459</c:v>
                </c:pt>
                <c:pt idx="63">
                  <c:v>43460</c:v>
                </c:pt>
                <c:pt idx="64">
                  <c:v>43461</c:v>
                </c:pt>
                <c:pt idx="65">
                  <c:v>43462</c:v>
                </c:pt>
                <c:pt idx="66">
                  <c:v>43465</c:v>
                </c:pt>
              </c:numCache>
            </c:numRef>
          </c:cat>
          <c:val>
            <c:numRef>
              <c:f>Sheet1!$D$2:$D$68</c:f>
              <c:numCache>
                <c:formatCode>General</c:formatCode>
                <c:ptCount val="67"/>
                <c:pt idx="5" formatCode="#,##0.00">
                  <c:v>200</c:v>
                </c:pt>
                <c:pt idx="6" formatCode="#,##0.00">
                  <c:v>200</c:v>
                </c:pt>
                <c:pt idx="9" formatCode="#,##0.00">
                  <c:v>200</c:v>
                </c:pt>
                <c:pt idx="11" formatCode="#,##0.00">
                  <c:v>200</c:v>
                </c:pt>
                <c:pt idx="22" formatCode="#,##0.00">
                  <c:v>200</c:v>
                </c:pt>
                <c:pt idx="25" formatCode="#,##0.00">
                  <c:v>200</c:v>
                </c:pt>
                <c:pt idx="28" formatCode="#,##0.00">
                  <c:v>200</c:v>
                </c:pt>
                <c:pt idx="32" formatCode="#,##0.00">
                  <c:v>200</c:v>
                </c:pt>
                <c:pt idx="36" formatCode="#,##0.00">
                  <c:v>200</c:v>
                </c:pt>
                <c:pt idx="39" formatCode="#,##0.00">
                  <c:v>200</c:v>
                </c:pt>
                <c:pt idx="45" formatCode="#,##0.00">
                  <c:v>200</c:v>
                </c:pt>
                <c:pt idx="46" formatCode="#,##0.00">
                  <c:v>200</c:v>
                </c:pt>
                <c:pt idx="49" formatCode="#,##0.00">
                  <c:v>200</c:v>
                </c:pt>
                <c:pt idx="53" formatCode="#,##0.00">
                  <c:v>200</c:v>
                </c:pt>
                <c:pt idx="54" formatCode="#,##0.00">
                  <c:v>200</c:v>
                </c:pt>
                <c:pt idx="66" formatCode="#,##0.00">
                  <c:v>200</c:v>
                </c:pt>
              </c:numCache>
            </c:numRef>
          </c:val>
          <c:smooth val="0"/>
          <c:extLst>
            <c:ext xmlns:c16="http://schemas.microsoft.com/office/drawing/2014/chart" uri="{C3380CC4-5D6E-409C-BE32-E72D297353CC}">
              <c16:uniqueId val="{00000002-B556-494A-A969-20A3CFB906E9}"/>
            </c:ext>
          </c:extLst>
        </c:ser>
        <c:dLbls>
          <c:showLegendKey val="0"/>
          <c:showVal val="0"/>
          <c:showCatName val="0"/>
          <c:showSerName val="0"/>
          <c:showPercent val="0"/>
          <c:showBubbleSize val="0"/>
        </c:dLbls>
        <c:marker val="1"/>
        <c:smooth val="0"/>
        <c:axId val="2079027976"/>
        <c:axId val="2079031016"/>
      </c:lineChart>
      <c:dateAx>
        <c:axId val="2079027976"/>
        <c:scaling>
          <c:orientation val="minMax"/>
          <c:min val="43373"/>
        </c:scaling>
        <c:delete val="0"/>
        <c:axPos val="b"/>
        <c:numFmt formatCode="mmm\ d" sourceLinked="0"/>
        <c:majorTickMark val="none"/>
        <c:minorTickMark val="none"/>
        <c:tickLblPos val="nextTo"/>
        <c:spPr>
          <a:solidFill>
            <a:schemeClr val="bg1"/>
          </a:solidFill>
          <a:ln w="6350">
            <a:solidFill>
              <a:schemeClr val="tx1"/>
            </a:solidFill>
          </a:ln>
        </c:spPr>
        <c:txPr>
          <a:bodyPr/>
          <a:lstStyle/>
          <a:p>
            <a:pPr>
              <a:defRPr sz="800"/>
            </a:pPr>
            <a:endParaRPr lang="en-US"/>
          </a:p>
        </c:txPr>
        <c:crossAx val="2079031016"/>
        <c:crosses val="autoZero"/>
        <c:auto val="1"/>
        <c:lblOffset val="100"/>
        <c:baseTimeUnit val="days"/>
        <c:majorUnit val="1"/>
        <c:majorTimeUnit val="months"/>
      </c:dateAx>
      <c:valAx>
        <c:axId val="2079031016"/>
        <c:scaling>
          <c:orientation val="minMax"/>
          <c:max val="270"/>
          <c:min val="210"/>
        </c:scaling>
        <c:delete val="0"/>
        <c:axPos val="l"/>
        <c:numFmt formatCode="#,##0" sourceLinked="0"/>
        <c:majorTickMark val="none"/>
        <c:minorTickMark val="none"/>
        <c:tickLblPos val="nextTo"/>
        <c:spPr>
          <a:ln w="6350">
            <a:solidFill>
              <a:schemeClr val="tx1"/>
            </a:solidFill>
          </a:ln>
        </c:spPr>
        <c:txPr>
          <a:bodyPr/>
          <a:lstStyle/>
          <a:p>
            <a:pPr>
              <a:defRPr sz="800">
                <a:latin typeface="Arial" panose="020B0604020202020204" pitchFamily="34" charset="0"/>
                <a:cs typeface="Arial" panose="020B0604020202020204" pitchFamily="34" charset="0"/>
              </a:defRPr>
            </a:pPr>
            <a:endParaRPr lang="en-US"/>
          </a:p>
        </c:txPr>
        <c:crossAx val="2079027976"/>
        <c:crosses val="autoZero"/>
        <c:crossBetween val="midCat"/>
        <c:majorUnit val="10"/>
      </c:valAx>
    </c:plotArea>
    <c:plotVisOnly val="1"/>
    <c:dispBlanksAs val="gap"/>
    <c:showDLblsOverMax val="0"/>
  </c:chart>
  <c:spPr>
    <a:ln w="6350">
      <a:noFill/>
    </a:ln>
  </c:spPr>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951306298303652"/>
          <c:y val="7.3689482338221118E-2"/>
          <c:w val="0.31549425808032372"/>
          <c:h val="0.85009934201160342"/>
        </c:manualLayout>
      </c:layout>
      <c:pieChart>
        <c:varyColors val="1"/>
        <c:ser>
          <c:idx val="0"/>
          <c:order val="0"/>
          <c:tx>
            <c:strRef>
              <c:f>Sheet2!$B$2</c:f>
              <c:strCache>
                <c:ptCount val="1"/>
                <c:pt idx="0">
                  <c:v>Percent</c:v>
                </c:pt>
              </c:strCache>
            </c:strRef>
          </c:tx>
          <c:spPr>
            <a:solidFill>
              <a:schemeClr val="bg1">
                <a:lumMod val="75000"/>
              </a:schemeClr>
            </a:solidFill>
            <a:ln>
              <a:solidFill>
                <a:schemeClr val="bg1">
                  <a:lumMod val="75000"/>
                </a:schemeClr>
              </a:solidFill>
            </a:ln>
            <a:effectLst/>
          </c:spPr>
          <c:dPt>
            <c:idx val="0"/>
            <c:bubble3D val="0"/>
            <c:extLst>
              <c:ext xmlns:c16="http://schemas.microsoft.com/office/drawing/2014/chart" uri="{C3380CC4-5D6E-409C-BE32-E72D297353CC}">
                <c16:uniqueId val="{00000000-ED88-4FEB-8E2F-A5CC2F20DB6A}"/>
              </c:ext>
            </c:extLst>
          </c:dPt>
          <c:dPt>
            <c:idx val="1"/>
            <c:bubble3D val="0"/>
            <c:extLst>
              <c:ext xmlns:c16="http://schemas.microsoft.com/office/drawing/2014/chart" uri="{C3380CC4-5D6E-409C-BE32-E72D297353CC}">
                <c16:uniqueId val="{00000001-ED88-4FEB-8E2F-A5CC2F20DB6A}"/>
              </c:ext>
            </c:extLst>
          </c:dPt>
          <c:dPt>
            <c:idx val="2"/>
            <c:bubble3D val="0"/>
            <c:spPr>
              <a:solidFill>
                <a:schemeClr val="accent5"/>
              </a:solidFill>
              <a:ln>
                <a:solidFill>
                  <a:schemeClr val="accent5"/>
                </a:solidFill>
              </a:ln>
              <a:effectLst/>
            </c:spPr>
            <c:extLst>
              <c:ext xmlns:c16="http://schemas.microsoft.com/office/drawing/2014/chart" uri="{C3380CC4-5D6E-409C-BE32-E72D297353CC}">
                <c16:uniqueId val="{00000003-ED88-4FEB-8E2F-A5CC2F20DB6A}"/>
              </c:ext>
            </c:extLst>
          </c:dPt>
          <c:dLbls>
            <c:dLbl>
              <c:idx val="0"/>
              <c:delete val="1"/>
              <c:extLst>
                <c:ext xmlns:c15="http://schemas.microsoft.com/office/drawing/2012/chart" uri="{CE6537A1-D6FC-4f65-9D91-7224C49458BB}"/>
                <c:ext xmlns:c16="http://schemas.microsoft.com/office/drawing/2014/chart" uri="{C3380CC4-5D6E-409C-BE32-E72D297353CC}">
                  <c16:uniqueId val="{00000000-ED88-4FEB-8E2F-A5CC2F20DB6A}"/>
                </c:ext>
              </c:extLst>
            </c:dLbl>
            <c:dLbl>
              <c:idx val="1"/>
              <c:delete val="1"/>
              <c:extLst>
                <c:ext xmlns:c15="http://schemas.microsoft.com/office/drawing/2012/chart" uri="{CE6537A1-D6FC-4f65-9D91-7224C49458BB}"/>
                <c:ext xmlns:c16="http://schemas.microsoft.com/office/drawing/2014/chart" uri="{C3380CC4-5D6E-409C-BE32-E72D297353CC}">
                  <c16:uniqueId val="{00000001-ED88-4FEB-8E2F-A5CC2F20DB6A}"/>
                </c:ext>
              </c:extLst>
            </c:dLbl>
            <c:dLbl>
              <c:idx val="2"/>
              <c:layout>
                <c:manualLayout>
                  <c:x val="-0.15839430009539696"/>
                  <c:y val="0.24280911870618868"/>
                </c:manualLayout>
              </c:layout>
              <c:tx>
                <c:rich>
                  <a:bodyPr anchor="t" anchorCtr="0"/>
                  <a:lstStyle/>
                  <a:p>
                    <a:pPr algn="l">
                      <a:defRPr/>
                    </a:pPr>
                    <a:r>
                      <a:rPr lang="en-US" sz="3200" b="0" dirty="0">
                        <a:solidFill>
                          <a:schemeClr val="accent5"/>
                        </a:solidFill>
                      </a:rPr>
                      <a:t>12%</a:t>
                    </a:r>
                  </a:p>
                  <a:p>
                    <a:pPr algn="l">
                      <a:defRPr/>
                    </a:pPr>
                    <a:r>
                      <a:rPr lang="en-US" sz="900" b="1" dirty="0">
                        <a:solidFill>
                          <a:schemeClr val="bg1">
                            <a:lumMod val="50000"/>
                          </a:schemeClr>
                        </a:solidFill>
                      </a:rPr>
                      <a:t>Emerging Markets</a:t>
                    </a:r>
                  </a:p>
                  <a:p>
                    <a:pPr algn="l">
                      <a:defRPr/>
                    </a:pPr>
                    <a:r>
                      <a:rPr lang="en-US" sz="900" dirty="0">
                        <a:solidFill>
                          <a:schemeClr val="bg1">
                            <a:lumMod val="50000"/>
                          </a:schemeClr>
                        </a:solidFill>
                      </a:rPr>
                      <a:t>$5.4 trillion </a:t>
                    </a:r>
                  </a:p>
                </c:rich>
              </c:tx>
              <c:spPr/>
              <c:dLblPos val="bestFit"/>
              <c:showLegendKey val="0"/>
              <c:showVal val="1"/>
              <c:showCatName val="0"/>
              <c:showSerName val="0"/>
              <c:showPercent val="0"/>
              <c:showBubbleSize val="0"/>
              <c:extLst>
                <c:ext xmlns:c15="http://schemas.microsoft.com/office/drawing/2012/chart" uri="{CE6537A1-D6FC-4f65-9D91-7224C49458BB}">
                  <c15:layout>
                    <c:manualLayout>
                      <c:w val="0.22902193287860506"/>
                      <c:h val="0.75983168292684311"/>
                    </c:manualLayout>
                  </c15:layout>
                </c:ext>
                <c:ext xmlns:c16="http://schemas.microsoft.com/office/drawing/2014/chart" uri="{C3380CC4-5D6E-409C-BE32-E72D297353CC}">
                  <c16:uniqueId val="{00000003-ED88-4FEB-8E2F-A5CC2F20DB6A}"/>
                </c:ext>
              </c:extLst>
            </c:dLbl>
            <c:spPr>
              <a:noFill/>
              <a:ln>
                <a:noFill/>
              </a:ln>
              <a:effectLst/>
            </c:spPr>
            <c:txPr>
              <a:bodyPr/>
              <a:lstStyle/>
              <a:p>
                <a:pPr algn="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Sheet2!$A$2:$A$5</c:f>
              <c:strCache>
                <c:ptCount val="4"/>
                <c:pt idx="0">
                  <c:v>MARKET</c:v>
                </c:pt>
                <c:pt idx="1">
                  <c:v>US</c:v>
                </c:pt>
                <c:pt idx="2">
                  <c:v>International Developed</c:v>
                </c:pt>
                <c:pt idx="3">
                  <c:v>Emerging Markets</c:v>
                </c:pt>
              </c:strCache>
            </c:strRef>
          </c:cat>
          <c:val>
            <c:numRef>
              <c:f>Sheet2!$B$3:$B$5</c:f>
              <c:numCache>
                <c:formatCode>0%</c:formatCode>
                <c:ptCount val="3"/>
                <c:pt idx="0">
                  <c:v>0.53980279222025895</c:v>
                </c:pt>
                <c:pt idx="1">
                  <c:v>0.34369023564990092</c:v>
                </c:pt>
                <c:pt idx="2">
                  <c:v>0.11650697212984014</c:v>
                </c:pt>
              </c:numCache>
            </c:numRef>
          </c:val>
          <c:extLst>
            <c:ext xmlns:c16="http://schemas.microsoft.com/office/drawing/2014/chart" uri="{C3380CC4-5D6E-409C-BE32-E72D297353CC}">
              <c16:uniqueId val="{00000004-ED88-4FEB-8E2F-A5CC2F20DB6A}"/>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71266225841942"/>
          <c:y val="4.0346663367481023E-2"/>
          <c:w val="0.70424777240827729"/>
          <c:h val="0.9349156661622966"/>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077F-4B2C-B252-49BF38206D2C}"/>
                </c:ext>
              </c:extLst>
            </c:dLbl>
            <c:dLbl>
              <c:idx val="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077F-4B2C-B252-49BF38206D2C}"/>
                </c:ext>
              </c:extLst>
            </c:dLbl>
            <c:dLbl>
              <c:idx val="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077F-4B2C-B252-49BF38206D2C}"/>
                </c:ext>
              </c:extLst>
            </c:dLbl>
            <c:dLbl>
              <c:idx val="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077F-4B2C-B252-49BF38206D2C}"/>
                </c:ext>
              </c:extLst>
            </c:dLbl>
            <c:dLbl>
              <c:idx val="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077F-4B2C-B252-49BF38206D2C}"/>
                </c:ext>
              </c:extLst>
            </c:dLbl>
            <c:dLbl>
              <c:idx val="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077F-4B2C-B252-49BF38206D2C}"/>
                </c:ext>
              </c:extLst>
            </c:dLbl>
            <c:dLbl>
              <c:idx val="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077F-4B2C-B252-49BF38206D2C}"/>
                </c:ext>
              </c:extLst>
            </c:dLbl>
            <c:dLbl>
              <c:idx val="7"/>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077F-4B2C-B252-49BF38206D2C}"/>
                </c:ext>
              </c:extLst>
            </c:dLbl>
            <c:dLbl>
              <c:idx val="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077F-4B2C-B252-49BF38206D2C}"/>
                </c:ext>
              </c:extLst>
            </c:dLbl>
            <c:dLbl>
              <c:idx val="9"/>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077F-4B2C-B252-49BF38206D2C}"/>
                </c:ext>
              </c:extLst>
            </c:dLbl>
            <c:dLbl>
              <c:idx val="1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077F-4B2C-B252-49BF38206D2C}"/>
                </c:ext>
              </c:extLst>
            </c:dLbl>
            <c:dLbl>
              <c:idx val="1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077F-4B2C-B252-49BF38206D2C}"/>
                </c:ext>
              </c:extLst>
            </c:dLbl>
            <c:dLbl>
              <c:idx val="1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077F-4B2C-B252-49BF38206D2C}"/>
                </c:ext>
              </c:extLst>
            </c:dLbl>
            <c:dLbl>
              <c:idx val="1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077F-4B2C-B252-49BF38206D2C}"/>
                </c:ext>
              </c:extLst>
            </c:dLbl>
            <c:dLbl>
              <c:idx val="1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E-077F-4B2C-B252-49BF38206D2C}"/>
                </c:ext>
              </c:extLst>
            </c:dLbl>
            <c:dLbl>
              <c:idx val="1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077F-4B2C-B252-49BF38206D2C}"/>
                </c:ext>
              </c:extLst>
            </c:dLbl>
            <c:dLbl>
              <c:idx val="1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077F-4B2C-B252-49BF38206D2C}"/>
                </c:ext>
              </c:extLst>
            </c:dLbl>
            <c:dLbl>
              <c:idx val="17"/>
              <c:spPr/>
              <c:txPr>
                <a:bodyPr/>
                <a:lstStyle/>
                <a:p>
                  <a:pPr algn="ctr" rtl="0">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1-077F-4B2C-B252-49BF38206D2C}"/>
                </c:ext>
              </c:extLst>
            </c:dLbl>
            <c:dLbl>
              <c:idx val="1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077F-4B2C-B252-49BF38206D2C}"/>
                </c:ext>
              </c:extLst>
            </c:dLbl>
            <c:spPr>
              <a:noFill/>
              <a:ln>
                <a:noFill/>
              </a:ln>
              <a:effectLst/>
            </c:spPr>
            <c:txPr>
              <a:bodyPr/>
              <a:lstStyle/>
              <a:p>
                <a:pPr>
                  <a:defRPr sz="900">
                    <a:solidFill>
                      <a:srgbClr val="C00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Sheet1!$A$2:$A$25</c:f>
              <c:strCache>
                <c:ptCount val="24"/>
                <c:pt idx="0">
                  <c:v>Brazil </c:v>
                </c:pt>
                <c:pt idx="1">
                  <c:v>Indonesia </c:v>
                </c:pt>
                <c:pt idx="2">
                  <c:v>Qatar </c:v>
                </c:pt>
                <c:pt idx="3">
                  <c:v>Hungary </c:v>
                </c:pt>
                <c:pt idx="4">
                  <c:v>Philippines </c:v>
                </c:pt>
                <c:pt idx="5">
                  <c:v>Turkey </c:v>
                </c:pt>
                <c:pt idx="6">
                  <c:v>India </c:v>
                </c:pt>
                <c:pt idx="7">
                  <c:v>Poland </c:v>
                </c:pt>
                <c:pt idx="8">
                  <c:v>Peru </c:v>
                </c:pt>
                <c:pt idx="9">
                  <c:v>South Africa </c:v>
                </c:pt>
                <c:pt idx="10">
                  <c:v>UAE</c:v>
                </c:pt>
                <c:pt idx="11">
                  <c:v>Malaysia </c:v>
                </c:pt>
                <c:pt idx="12">
                  <c:v>Chile </c:v>
                </c:pt>
                <c:pt idx="13">
                  <c:v>Russia </c:v>
                </c:pt>
                <c:pt idx="14">
                  <c:v>Czech Republic </c:v>
                </c:pt>
                <c:pt idx="15">
                  <c:v>Egypt </c:v>
                </c:pt>
                <c:pt idx="16">
                  <c:v>China </c:v>
                </c:pt>
                <c:pt idx="17">
                  <c:v>Thailand </c:v>
                </c:pt>
                <c:pt idx="18">
                  <c:v>Taiwan </c:v>
                </c:pt>
                <c:pt idx="19">
                  <c:v>Korea </c:v>
                </c:pt>
                <c:pt idx="20">
                  <c:v>Greece </c:v>
                </c:pt>
                <c:pt idx="21">
                  <c:v>Mexico </c:v>
                </c:pt>
                <c:pt idx="22">
                  <c:v>Colombia </c:v>
                </c:pt>
                <c:pt idx="23">
                  <c:v>Pakistan </c:v>
                </c:pt>
              </c:strCache>
            </c:strRef>
          </c:cat>
          <c:val>
            <c:numRef>
              <c:f>Sheet1!$B$2:$B$25</c:f>
              <c:numCache>
                <c:formatCode>#,##0.00;\-#,##0.00;</c:formatCode>
                <c:ptCount val="24"/>
                <c:pt idx="0">
                  <c:v>0</c:v>
                </c:pt>
                <c:pt idx="1">
                  <c:v>0</c:v>
                </c:pt>
                <c:pt idx="2">
                  <c:v>0</c:v>
                </c:pt>
                <c:pt idx="3">
                  <c:v>0</c:v>
                </c:pt>
                <c:pt idx="4">
                  <c:v>0</c:v>
                </c:pt>
                <c:pt idx="5">
                  <c:v>0</c:v>
                </c:pt>
                <c:pt idx="6">
                  <c:v>0</c:v>
                </c:pt>
                <c:pt idx="7">
                  <c:v>-2.88</c:v>
                </c:pt>
                <c:pt idx="8">
                  <c:v>-3.05</c:v>
                </c:pt>
                <c:pt idx="9">
                  <c:v>-3.9</c:v>
                </c:pt>
                <c:pt idx="10">
                  <c:v>-5.98</c:v>
                </c:pt>
                <c:pt idx="11">
                  <c:v>-7.03</c:v>
                </c:pt>
                <c:pt idx="12">
                  <c:v>-8.4</c:v>
                </c:pt>
                <c:pt idx="13">
                  <c:v>-9.0399999999999991</c:v>
                </c:pt>
                <c:pt idx="14">
                  <c:v>-9.17</c:v>
                </c:pt>
                <c:pt idx="15">
                  <c:v>-9.3699999999999992</c:v>
                </c:pt>
                <c:pt idx="16">
                  <c:v>-10.76</c:v>
                </c:pt>
                <c:pt idx="17">
                  <c:v>-11.95</c:v>
                </c:pt>
                <c:pt idx="18">
                  <c:v>-13.01</c:v>
                </c:pt>
                <c:pt idx="19">
                  <c:v>-13.19</c:v>
                </c:pt>
                <c:pt idx="20">
                  <c:v>-14.11</c:v>
                </c:pt>
                <c:pt idx="21">
                  <c:v>-19.100000000000001</c:v>
                </c:pt>
                <c:pt idx="22">
                  <c:v>-19.690000000000001</c:v>
                </c:pt>
                <c:pt idx="23">
                  <c:v>-21.02</c:v>
                </c:pt>
              </c:numCache>
            </c:numRef>
          </c:val>
          <c:extLst>
            <c:ext xmlns:c16="http://schemas.microsoft.com/office/drawing/2014/chart" uri="{C3380CC4-5D6E-409C-BE32-E72D297353CC}">
              <c16:uniqueId val="{00000013-077F-4B2C-B252-49BF38206D2C}"/>
            </c:ext>
          </c:extLst>
        </c:ser>
        <c:ser>
          <c:idx val="1"/>
          <c:order val="1"/>
          <c:tx>
            <c:strRef>
              <c:f>Sheet1!$C$1</c:f>
              <c:strCache>
                <c:ptCount val="1"/>
                <c:pt idx="0">
                  <c:v>Positive</c:v>
                </c:pt>
              </c:strCache>
            </c:strRef>
          </c:tx>
          <c:spPr>
            <a:solidFill>
              <a:schemeClr val="bg1">
                <a:lumMod val="75000"/>
              </a:schemeClr>
            </a:solidFill>
          </c:spPr>
          <c:invertIfNegative val="0"/>
          <c:dLbls>
            <c:spPr>
              <a:noFill/>
              <a:ln>
                <a:noFill/>
              </a:ln>
              <a:effectLst/>
            </c:spPr>
            <c:txPr>
              <a:bodyPr/>
              <a:lstStyle/>
              <a:p>
                <a:pPr>
                  <a:defRPr sz="900">
                    <a:solidFill>
                      <a:srgbClr val="35627D"/>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Sheet1!$A$2:$A$25</c:f>
              <c:strCache>
                <c:ptCount val="24"/>
                <c:pt idx="0">
                  <c:v>Brazil </c:v>
                </c:pt>
                <c:pt idx="1">
                  <c:v>Indonesia </c:v>
                </c:pt>
                <c:pt idx="2">
                  <c:v>Qatar </c:v>
                </c:pt>
                <c:pt idx="3">
                  <c:v>Hungary </c:v>
                </c:pt>
                <c:pt idx="4">
                  <c:v>Philippines </c:v>
                </c:pt>
                <c:pt idx="5">
                  <c:v>Turkey </c:v>
                </c:pt>
                <c:pt idx="6">
                  <c:v>India </c:v>
                </c:pt>
                <c:pt idx="7">
                  <c:v>Poland </c:v>
                </c:pt>
                <c:pt idx="8">
                  <c:v>Peru </c:v>
                </c:pt>
                <c:pt idx="9">
                  <c:v>South Africa </c:v>
                </c:pt>
                <c:pt idx="10">
                  <c:v>UAE</c:v>
                </c:pt>
                <c:pt idx="11">
                  <c:v>Malaysia </c:v>
                </c:pt>
                <c:pt idx="12">
                  <c:v>Chile </c:v>
                </c:pt>
                <c:pt idx="13">
                  <c:v>Russia </c:v>
                </c:pt>
                <c:pt idx="14">
                  <c:v>Czech Republic </c:v>
                </c:pt>
                <c:pt idx="15">
                  <c:v>Egypt </c:v>
                </c:pt>
                <c:pt idx="16">
                  <c:v>China </c:v>
                </c:pt>
                <c:pt idx="17">
                  <c:v>Thailand </c:v>
                </c:pt>
                <c:pt idx="18">
                  <c:v>Taiwan </c:v>
                </c:pt>
                <c:pt idx="19">
                  <c:v>Korea </c:v>
                </c:pt>
                <c:pt idx="20">
                  <c:v>Greece </c:v>
                </c:pt>
                <c:pt idx="21">
                  <c:v>Mexico </c:v>
                </c:pt>
                <c:pt idx="22">
                  <c:v>Colombia </c:v>
                </c:pt>
                <c:pt idx="23">
                  <c:v>Pakistan </c:v>
                </c:pt>
              </c:strCache>
            </c:strRef>
          </c:cat>
          <c:val>
            <c:numRef>
              <c:f>Sheet1!$C$2:$C$25</c:f>
              <c:numCache>
                <c:formatCode>#,##0.00;\-#,##0.00;</c:formatCode>
                <c:ptCount val="24"/>
                <c:pt idx="0">
                  <c:v>14.28</c:v>
                </c:pt>
                <c:pt idx="1">
                  <c:v>8.2799999999999994</c:v>
                </c:pt>
                <c:pt idx="2">
                  <c:v>7.54</c:v>
                </c:pt>
                <c:pt idx="3">
                  <c:v>5.8</c:v>
                </c:pt>
                <c:pt idx="4">
                  <c:v>5.46</c:v>
                </c:pt>
                <c:pt idx="5">
                  <c:v>3.44</c:v>
                </c:pt>
                <c:pt idx="6">
                  <c:v>3.2</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numCache>
            </c:numRef>
          </c:val>
          <c:extLst>
            <c:ext xmlns:c16="http://schemas.microsoft.com/office/drawing/2014/chart" uri="{C3380CC4-5D6E-409C-BE32-E72D297353CC}">
              <c16:uniqueId val="{00000014-077F-4B2C-B252-49BF38206D2C}"/>
            </c:ext>
          </c:extLst>
        </c:ser>
        <c:dLbls>
          <c:showLegendKey val="0"/>
          <c:showVal val="0"/>
          <c:showCatName val="0"/>
          <c:showSerName val="0"/>
          <c:showPercent val="0"/>
          <c:showBubbleSize val="0"/>
        </c:dLbls>
        <c:gapWidth val="106"/>
        <c:overlap val="100"/>
        <c:axId val="107281024"/>
        <c:axId val="107569536"/>
      </c:barChart>
      <c:catAx>
        <c:axId val="107281024"/>
        <c:scaling>
          <c:orientation val="maxMin"/>
        </c:scaling>
        <c:delete val="0"/>
        <c:axPos val="l"/>
        <c:numFmt formatCode="General" sourceLinked="1"/>
        <c:majorTickMark val="none"/>
        <c:minorTickMark val="none"/>
        <c:tickLblPos val="low"/>
        <c:txPr>
          <a:bodyPr/>
          <a:lstStyle/>
          <a:p>
            <a:pPr>
              <a:defRPr sz="900"/>
            </a:pPr>
            <a:endParaRPr lang="en-US"/>
          </a:p>
        </c:txPr>
        <c:crossAx val="107569536"/>
        <c:crosses val="autoZero"/>
        <c:auto val="1"/>
        <c:lblAlgn val="ctr"/>
        <c:lblOffset val="100"/>
        <c:noMultiLvlLbl val="0"/>
      </c:catAx>
      <c:valAx>
        <c:axId val="107569536"/>
        <c:scaling>
          <c:orientation val="minMax"/>
          <c:max val="17"/>
          <c:min val="-27"/>
        </c:scaling>
        <c:delete val="0"/>
        <c:axPos val="b"/>
        <c:numFmt formatCode="#,##0.00;\-#,##0.00;" sourceLinked="1"/>
        <c:majorTickMark val="none"/>
        <c:minorTickMark val="none"/>
        <c:tickLblPos val="none"/>
        <c:spPr>
          <a:ln>
            <a:noFill/>
          </a:ln>
        </c:spPr>
        <c:crossAx val="107281024"/>
        <c:crosses val="max"/>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969140221108727"/>
          <c:y val="4.0346663367481023E-2"/>
          <c:w val="0.67899516181721919"/>
          <c:h val="0.91060251856450003"/>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1A30-41E2-AD5F-3C744AF08AB2}"/>
                </c:ext>
              </c:extLst>
            </c:dLbl>
            <c:dLbl>
              <c:idx val="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1A30-41E2-AD5F-3C744AF08AB2}"/>
                </c:ext>
              </c:extLst>
            </c:dLbl>
            <c:dLbl>
              <c:idx val="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1A30-41E2-AD5F-3C744AF08AB2}"/>
                </c:ext>
              </c:extLst>
            </c:dLbl>
            <c:dLbl>
              <c:idx val="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1A30-41E2-AD5F-3C744AF08AB2}"/>
                </c:ext>
              </c:extLst>
            </c:dLbl>
            <c:dLbl>
              <c:idx val="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1A30-41E2-AD5F-3C744AF08AB2}"/>
                </c:ext>
              </c:extLst>
            </c:dLbl>
            <c:dLbl>
              <c:idx val="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1A30-41E2-AD5F-3C744AF08AB2}"/>
                </c:ext>
              </c:extLst>
            </c:dLbl>
            <c:dLbl>
              <c:idx val="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1A30-41E2-AD5F-3C744AF08AB2}"/>
                </c:ext>
              </c:extLst>
            </c:dLbl>
            <c:dLbl>
              <c:idx val="7"/>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1A30-41E2-AD5F-3C744AF08AB2}"/>
                </c:ext>
              </c:extLst>
            </c:dLbl>
            <c:dLbl>
              <c:idx val="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1A30-41E2-AD5F-3C744AF08AB2}"/>
                </c:ext>
              </c:extLst>
            </c:dLbl>
            <c:dLbl>
              <c:idx val="9"/>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1A30-41E2-AD5F-3C744AF08AB2}"/>
                </c:ext>
              </c:extLst>
            </c:dLbl>
            <c:dLbl>
              <c:idx val="1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1A30-41E2-AD5F-3C744AF08AB2}"/>
                </c:ext>
              </c:extLst>
            </c:dLbl>
            <c:dLbl>
              <c:idx val="1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1A30-41E2-AD5F-3C744AF08AB2}"/>
                </c:ext>
              </c:extLst>
            </c:dLbl>
            <c:dLbl>
              <c:idx val="1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1A30-41E2-AD5F-3C744AF08AB2}"/>
                </c:ext>
              </c:extLst>
            </c:dLbl>
            <c:dLbl>
              <c:idx val="1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1A30-41E2-AD5F-3C744AF08AB2}"/>
                </c:ext>
              </c:extLst>
            </c:dLbl>
            <c:dLbl>
              <c:idx val="1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E-1A30-41E2-AD5F-3C744AF08AB2}"/>
                </c:ext>
              </c:extLst>
            </c:dLbl>
            <c:dLbl>
              <c:idx val="1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1A30-41E2-AD5F-3C744AF08AB2}"/>
                </c:ext>
              </c:extLst>
            </c:dLbl>
            <c:dLbl>
              <c:idx val="1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1A30-41E2-AD5F-3C744AF08AB2}"/>
                </c:ext>
              </c:extLst>
            </c:dLbl>
            <c:dLbl>
              <c:idx val="17"/>
              <c:spPr/>
              <c:txPr>
                <a:bodyPr/>
                <a:lstStyle/>
                <a:p>
                  <a:pPr algn="ctr" rtl="0">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1-1A30-41E2-AD5F-3C744AF08AB2}"/>
                </c:ext>
              </c:extLst>
            </c:dLbl>
            <c:dLbl>
              <c:idx val="1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1A30-41E2-AD5F-3C744AF08AB2}"/>
                </c:ext>
              </c:extLst>
            </c:dLbl>
            <c:spPr>
              <a:noFill/>
              <a:ln>
                <a:noFill/>
              </a:ln>
              <a:effectLst/>
            </c:spPr>
            <c:txPr>
              <a:bodyPr/>
              <a:lstStyle/>
              <a:p>
                <a:pPr>
                  <a:defRPr sz="900">
                    <a:solidFill>
                      <a:srgbClr val="C00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Sheet1!$A$2:$A$24</c:f>
              <c:strCache>
                <c:ptCount val="23"/>
                <c:pt idx="0">
                  <c:v>New Zealand </c:v>
                </c:pt>
                <c:pt idx="1">
                  <c:v>Hong Kong </c:v>
                </c:pt>
                <c:pt idx="2">
                  <c:v>Singapore </c:v>
                </c:pt>
                <c:pt idx="3">
                  <c:v>Spain </c:v>
                </c:pt>
                <c:pt idx="4">
                  <c:v>Switzerland </c:v>
                </c:pt>
                <c:pt idx="5">
                  <c:v>Australia </c:v>
                </c:pt>
                <c:pt idx="6">
                  <c:v>Denmark </c:v>
                </c:pt>
                <c:pt idx="7">
                  <c:v>Netherlands </c:v>
                </c:pt>
                <c:pt idx="8">
                  <c:v>UK </c:v>
                </c:pt>
                <c:pt idx="9">
                  <c:v>Italy </c:v>
                </c:pt>
                <c:pt idx="10">
                  <c:v>Israel </c:v>
                </c:pt>
                <c:pt idx="11">
                  <c:v>Portugal </c:v>
                </c:pt>
                <c:pt idx="12">
                  <c:v>Sweden </c:v>
                </c:pt>
                <c:pt idx="13">
                  <c:v>Japan </c:v>
                </c:pt>
                <c:pt idx="14">
                  <c:v>US</c:v>
                </c:pt>
                <c:pt idx="15">
                  <c:v>Finland </c:v>
                </c:pt>
                <c:pt idx="16">
                  <c:v>France </c:v>
                </c:pt>
                <c:pt idx="17">
                  <c:v>Canada </c:v>
                </c:pt>
                <c:pt idx="18">
                  <c:v>Germany </c:v>
                </c:pt>
                <c:pt idx="19">
                  <c:v>Ireland </c:v>
                </c:pt>
                <c:pt idx="20">
                  <c:v>Belgium </c:v>
                </c:pt>
                <c:pt idx="21">
                  <c:v>Austria </c:v>
                </c:pt>
                <c:pt idx="22">
                  <c:v>Norway </c:v>
                </c:pt>
              </c:strCache>
            </c:strRef>
          </c:cat>
          <c:val>
            <c:numRef>
              <c:f>Sheet1!$B$2:$B$24</c:f>
              <c:numCache>
                <c:formatCode>#,##0.00;\-#,##0.00;</c:formatCode>
                <c:ptCount val="23"/>
                <c:pt idx="0">
                  <c:v>-4.34</c:v>
                </c:pt>
                <c:pt idx="1">
                  <c:v>-5.03</c:v>
                </c:pt>
                <c:pt idx="2">
                  <c:v>-6.26</c:v>
                </c:pt>
                <c:pt idx="3">
                  <c:v>-9.73</c:v>
                </c:pt>
                <c:pt idx="4">
                  <c:v>-9.93</c:v>
                </c:pt>
                <c:pt idx="5">
                  <c:v>-10.75</c:v>
                </c:pt>
                <c:pt idx="6">
                  <c:v>-11.41</c:v>
                </c:pt>
                <c:pt idx="7">
                  <c:v>-11.69</c:v>
                </c:pt>
                <c:pt idx="8">
                  <c:v>-12.66</c:v>
                </c:pt>
                <c:pt idx="9">
                  <c:v>-12.98</c:v>
                </c:pt>
                <c:pt idx="10">
                  <c:v>-13.35</c:v>
                </c:pt>
                <c:pt idx="11">
                  <c:v>-13.49</c:v>
                </c:pt>
                <c:pt idx="12">
                  <c:v>-14.13</c:v>
                </c:pt>
                <c:pt idx="13">
                  <c:v>-14.36</c:v>
                </c:pt>
                <c:pt idx="14">
                  <c:v>-14.45</c:v>
                </c:pt>
                <c:pt idx="15">
                  <c:v>-14.64</c:v>
                </c:pt>
                <c:pt idx="16">
                  <c:v>-15.48</c:v>
                </c:pt>
                <c:pt idx="17">
                  <c:v>-15.6</c:v>
                </c:pt>
                <c:pt idx="18">
                  <c:v>-15.83</c:v>
                </c:pt>
                <c:pt idx="19">
                  <c:v>-16.440000000000001</c:v>
                </c:pt>
                <c:pt idx="20">
                  <c:v>-16.53</c:v>
                </c:pt>
                <c:pt idx="21">
                  <c:v>-18.95</c:v>
                </c:pt>
                <c:pt idx="22">
                  <c:v>-20.48</c:v>
                </c:pt>
              </c:numCache>
            </c:numRef>
          </c:val>
          <c:extLst>
            <c:ext xmlns:c16="http://schemas.microsoft.com/office/drawing/2014/chart" uri="{C3380CC4-5D6E-409C-BE32-E72D297353CC}">
              <c16:uniqueId val="{00000013-1A30-41E2-AD5F-3C744AF08AB2}"/>
            </c:ext>
          </c:extLst>
        </c:ser>
        <c:ser>
          <c:idx val="1"/>
          <c:order val="1"/>
          <c:tx>
            <c:strRef>
              <c:f>Sheet1!$C$1</c:f>
              <c:strCache>
                <c:ptCount val="1"/>
                <c:pt idx="0">
                  <c:v>Positive</c:v>
                </c:pt>
              </c:strCache>
            </c:strRef>
          </c:tx>
          <c:spPr>
            <a:solidFill>
              <a:schemeClr val="bg1">
                <a:lumMod val="75000"/>
              </a:schemeClr>
            </a:solidFill>
          </c:spPr>
          <c:invertIfNegative val="0"/>
          <c:dLbls>
            <c:spPr>
              <a:noFill/>
              <a:ln>
                <a:noFill/>
              </a:ln>
              <a:effectLst/>
            </c:spPr>
            <c:txPr>
              <a:bodyPr/>
              <a:lstStyle/>
              <a:p>
                <a:pPr>
                  <a:defRPr sz="900">
                    <a:solidFill>
                      <a:srgbClr val="35627D"/>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Sheet1!$A$2:$A$24</c:f>
              <c:strCache>
                <c:ptCount val="23"/>
                <c:pt idx="0">
                  <c:v>New Zealand </c:v>
                </c:pt>
                <c:pt idx="1">
                  <c:v>Hong Kong </c:v>
                </c:pt>
                <c:pt idx="2">
                  <c:v>Singapore </c:v>
                </c:pt>
                <c:pt idx="3">
                  <c:v>Spain </c:v>
                </c:pt>
                <c:pt idx="4">
                  <c:v>Switzerland </c:v>
                </c:pt>
                <c:pt idx="5">
                  <c:v>Australia </c:v>
                </c:pt>
                <c:pt idx="6">
                  <c:v>Denmark </c:v>
                </c:pt>
                <c:pt idx="7">
                  <c:v>Netherlands </c:v>
                </c:pt>
                <c:pt idx="8">
                  <c:v>UK </c:v>
                </c:pt>
                <c:pt idx="9">
                  <c:v>Italy </c:v>
                </c:pt>
                <c:pt idx="10">
                  <c:v>Israel </c:v>
                </c:pt>
                <c:pt idx="11">
                  <c:v>Portugal </c:v>
                </c:pt>
                <c:pt idx="12">
                  <c:v>Sweden </c:v>
                </c:pt>
                <c:pt idx="13">
                  <c:v>Japan </c:v>
                </c:pt>
                <c:pt idx="14">
                  <c:v>US</c:v>
                </c:pt>
                <c:pt idx="15">
                  <c:v>Finland </c:v>
                </c:pt>
                <c:pt idx="16">
                  <c:v>France </c:v>
                </c:pt>
                <c:pt idx="17">
                  <c:v>Canada </c:v>
                </c:pt>
                <c:pt idx="18">
                  <c:v>Germany </c:v>
                </c:pt>
                <c:pt idx="19">
                  <c:v>Ireland </c:v>
                </c:pt>
                <c:pt idx="20">
                  <c:v>Belgium </c:v>
                </c:pt>
                <c:pt idx="21">
                  <c:v>Austria </c:v>
                </c:pt>
                <c:pt idx="22">
                  <c:v>Norway </c:v>
                </c:pt>
              </c:strCache>
            </c:strRef>
          </c:cat>
          <c:val>
            <c:numRef>
              <c:f>Sheet1!$C$2:$C$24</c:f>
              <c:numCache>
                <c:formatCode>#,##0.00;\-#,##0.00;</c:formatCode>
                <c:ptCount val="23"/>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numCache>
            </c:numRef>
          </c:val>
          <c:extLst>
            <c:ext xmlns:c16="http://schemas.microsoft.com/office/drawing/2014/chart" uri="{C3380CC4-5D6E-409C-BE32-E72D297353CC}">
              <c16:uniqueId val="{00000014-1A30-41E2-AD5F-3C744AF08AB2}"/>
            </c:ext>
          </c:extLst>
        </c:ser>
        <c:dLbls>
          <c:showLegendKey val="0"/>
          <c:showVal val="0"/>
          <c:showCatName val="0"/>
          <c:showSerName val="0"/>
          <c:showPercent val="0"/>
          <c:showBubbleSize val="0"/>
        </c:dLbls>
        <c:gapWidth val="106"/>
        <c:overlap val="100"/>
        <c:axId val="107325696"/>
        <c:axId val="107352064"/>
      </c:barChart>
      <c:catAx>
        <c:axId val="107325696"/>
        <c:scaling>
          <c:orientation val="maxMin"/>
        </c:scaling>
        <c:delete val="0"/>
        <c:axPos val="l"/>
        <c:numFmt formatCode="General" sourceLinked="1"/>
        <c:majorTickMark val="none"/>
        <c:minorTickMark val="none"/>
        <c:tickLblPos val="low"/>
        <c:txPr>
          <a:bodyPr/>
          <a:lstStyle/>
          <a:p>
            <a:pPr>
              <a:defRPr sz="900"/>
            </a:pPr>
            <a:endParaRPr lang="en-US"/>
          </a:p>
        </c:txPr>
        <c:crossAx val="107352064"/>
        <c:crosses val="autoZero"/>
        <c:auto val="1"/>
        <c:lblAlgn val="ctr"/>
        <c:lblOffset val="100"/>
        <c:noMultiLvlLbl val="0"/>
      </c:catAx>
      <c:valAx>
        <c:axId val="107352064"/>
        <c:scaling>
          <c:orientation val="minMax"/>
          <c:max val="1"/>
          <c:min val="-24"/>
        </c:scaling>
        <c:delete val="0"/>
        <c:axPos val="b"/>
        <c:numFmt formatCode="#,##0.00;\-#,##0.00;" sourceLinked="1"/>
        <c:majorTickMark val="none"/>
        <c:minorTickMark val="none"/>
        <c:tickLblPos val="none"/>
        <c:spPr>
          <a:ln>
            <a:noFill/>
          </a:ln>
        </c:spPr>
        <c:crossAx val="107325696"/>
        <c:crosses val="max"/>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376273471464867"/>
          <c:y val="4.0346663367481023E-2"/>
          <c:w val="0.58570711455408997"/>
          <c:h val="0.9349156661622966"/>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D93E-4B8E-BA34-3C728ADB971E}"/>
                </c:ext>
              </c:extLst>
            </c:dLbl>
            <c:dLbl>
              <c:idx val="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D93E-4B8E-BA34-3C728ADB971E}"/>
                </c:ext>
              </c:extLst>
            </c:dLbl>
            <c:dLbl>
              <c:idx val="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D93E-4B8E-BA34-3C728ADB971E}"/>
                </c:ext>
              </c:extLst>
            </c:dLbl>
            <c:dLbl>
              <c:idx val="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D93E-4B8E-BA34-3C728ADB971E}"/>
                </c:ext>
              </c:extLst>
            </c:dLbl>
            <c:dLbl>
              <c:idx val="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D93E-4B8E-BA34-3C728ADB971E}"/>
                </c:ext>
              </c:extLst>
            </c:dLbl>
            <c:dLbl>
              <c:idx val="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D93E-4B8E-BA34-3C728ADB971E}"/>
                </c:ext>
              </c:extLst>
            </c:dLbl>
            <c:dLbl>
              <c:idx val="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D93E-4B8E-BA34-3C728ADB971E}"/>
                </c:ext>
              </c:extLst>
            </c:dLbl>
            <c:dLbl>
              <c:idx val="7"/>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D93E-4B8E-BA34-3C728ADB971E}"/>
                </c:ext>
              </c:extLst>
            </c:dLbl>
            <c:dLbl>
              <c:idx val="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D93E-4B8E-BA34-3C728ADB971E}"/>
                </c:ext>
              </c:extLst>
            </c:dLbl>
            <c:dLbl>
              <c:idx val="9"/>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D93E-4B8E-BA34-3C728ADB971E}"/>
                </c:ext>
              </c:extLst>
            </c:dLbl>
            <c:dLbl>
              <c:idx val="1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D93E-4B8E-BA34-3C728ADB971E}"/>
                </c:ext>
              </c:extLst>
            </c:dLbl>
            <c:dLbl>
              <c:idx val="1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D93E-4B8E-BA34-3C728ADB971E}"/>
                </c:ext>
              </c:extLst>
            </c:dLbl>
            <c:dLbl>
              <c:idx val="1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D93E-4B8E-BA34-3C728ADB971E}"/>
                </c:ext>
              </c:extLst>
            </c:dLbl>
            <c:dLbl>
              <c:idx val="1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D93E-4B8E-BA34-3C728ADB971E}"/>
                </c:ext>
              </c:extLst>
            </c:dLbl>
            <c:dLbl>
              <c:idx val="1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E-D93E-4B8E-BA34-3C728ADB971E}"/>
                </c:ext>
              </c:extLst>
            </c:dLbl>
            <c:dLbl>
              <c:idx val="1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D93E-4B8E-BA34-3C728ADB971E}"/>
                </c:ext>
              </c:extLst>
            </c:dLbl>
            <c:dLbl>
              <c:idx val="1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D93E-4B8E-BA34-3C728ADB971E}"/>
                </c:ext>
              </c:extLst>
            </c:dLbl>
            <c:dLbl>
              <c:idx val="17"/>
              <c:spPr/>
              <c:txPr>
                <a:bodyPr/>
                <a:lstStyle/>
                <a:p>
                  <a:pPr algn="ctr" rtl="0">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1-D93E-4B8E-BA34-3C728ADB971E}"/>
                </c:ext>
              </c:extLst>
            </c:dLbl>
            <c:dLbl>
              <c:idx val="1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D93E-4B8E-BA34-3C728ADB971E}"/>
                </c:ext>
              </c:extLst>
            </c:dLbl>
            <c:spPr>
              <a:noFill/>
              <a:ln>
                <a:noFill/>
              </a:ln>
              <a:effectLst/>
            </c:spPr>
            <c:txPr>
              <a:bodyPr/>
              <a:lstStyle/>
              <a:p>
                <a:pPr>
                  <a:defRPr sz="900">
                    <a:solidFill>
                      <a:srgbClr val="C00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Sheet1!$A$2:$A$22</c:f>
              <c:strCache>
                <c:ptCount val="21"/>
                <c:pt idx="0">
                  <c:v>Turkish lira (TRY)</c:v>
                </c:pt>
                <c:pt idx="1">
                  <c:v>Indian rupee (INR)</c:v>
                </c:pt>
                <c:pt idx="2">
                  <c:v>Indonesia rupiah (IDR)</c:v>
                </c:pt>
                <c:pt idx="3">
                  <c:v>Brazilian real (BRL)</c:v>
                </c:pt>
                <c:pt idx="4">
                  <c:v>Philippine peso (PHP)</c:v>
                </c:pt>
                <c:pt idx="5">
                  <c:v>Chinese yuan (CNY)</c:v>
                </c:pt>
                <c:pt idx="6">
                  <c:v>Malaysian ringgit (MYR)</c:v>
                </c:pt>
                <c:pt idx="7">
                  <c:v>Egyptian pound (EGP)</c:v>
                </c:pt>
                <c:pt idx="8">
                  <c:v>South Korean won (KRW)</c:v>
                </c:pt>
                <c:pt idx="9">
                  <c:v>Taiwanese NT dollar (TWD)</c:v>
                </c:pt>
                <c:pt idx="10">
                  <c:v>Thailand baht (THB)</c:v>
                </c:pt>
                <c:pt idx="11">
                  <c:v>Hungary forint (HUF)</c:v>
                </c:pt>
                <c:pt idx="12">
                  <c:v>Czech koruna (CZK)</c:v>
                </c:pt>
                <c:pt idx="13">
                  <c:v>South African rand (ZAR)</c:v>
                </c:pt>
                <c:pt idx="14">
                  <c:v>Poland zloty (PLN)</c:v>
                </c:pt>
                <c:pt idx="15">
                  <c:v>Peru sol (PEN)</c:v>
                </c:pt>
                <c:pt idx="16">
                  <c:v>Chilean peso (CLP)</c:v>
                </c:pt>
                <c:pt idx="17">
                  <c:v>Mexican peso (MXN)</c:v>
                </c:pt>
                <c:pt idx="18">
                  <c:v>Russian ruble (RUB)</c:v>
                </c:pt>
                <c:pt idx="19">
                  <c:v>Colombian peso (COP)</c:v>
                </c:pt>
                <c:pt idx="20">
                  <c:v>Pakistani rupee (PKR)</c:v>
                </c:pt>
              </c:strCache>
            </c:strRef>
          </c:cat>
          <c:val>
            <c:numRef>
              <c:f>Sheet1!$B$2:$B$22</c:f>
              <c:numCache>
                <c:formatCode>#,##0.00;\-#,##0.00;</c:formatCode>
                <c:ptCount val="21"/>
                <c:pt idx="0">
                  <c:v>0</c:v>
                </c:pt>
                <c:pt idx="1">
                  <c:v>0</c:v>
                </c:pt>
                <c:pt idx="2">
                  <c:v>0</c:v>
                </c:pt>
                <c:pt idx="3">
                  <c:v>0</c:v>
                </c:pt>
                <c:pt idx="4">
                  <c:v>0</c:v>
                </c:pt>
                <c:pt idx="5">
                  <c:v>0</c:v>
                </c:pt>
                <c:pt idx="6">
                  <c:v>0</c:v>
                </c:pt>
                <c:pt idx="7">
                  <c:v>0</c:v>
                </c:pt>
                <c:pt idx="8">
                  <c:v>-0.58702276389999997</c:v>
                </c:pt>
                <c:pt idx="9">
                  <c:v>-0.66369522069999998</c:v>
                </c:pt>
                <c:pt idx="10">
                  <c:v>-0.67567567569999998</c:v>
                </c:pt>
                <c:pt idx="11">
                  <c:v>-0.76836567690000002</c:v>
                </c:pt>
                <c:pt idx="12">
                  <c:v>-1.4095611195</c:v>
                </c:pt>
                <c:pt idx="13">
                  <c:v>-1.624956552</c:v>
                </c:pt>
                <c:pt idx="14">
                  <c:v>-1.8806148932</c:v>
                </c:pt>
                <c:pt idx="15">
                  <c:v>-2.3634749148999998</c:v>
                </c:pt>
                <c:pt idx="16">
                  <c:v>-4.9567723343000001</c:v>
                </c:pt>
                <c:pt idx="17">
                  <c:v>-5.0498254522000003</c:v>
                </c:pt>
                <c:pt idx="18">
                  <c:v>-5.5893185340000002</c:v>
                </c:pt>
                <c:pt idx="19">
                  <c:v>-8.5638183217999995</c:v>
                </c:pt>
                <c:pt idx="20">
                  <c:v>-10.5331412104</c:v>
                </c:pt>
              </c:numCache>
            </c:numRef>
          </c:val>
          <c:extLst>
            <c:ext xmlns:c16="http://schemas.microsoft.com/office/drawing/2014/chart" uri="{C3380CC4-5D6E-409C-BE32-E72D297353CC}">
              <c16:uniqueId val="{00000013-D93E-4B8E-BA34-3C728ADB971E}"/>
            </c:ext>
          </c:extLst>
        </c:ser>
        <c:ser>
          <c:idx val="1"/>
          <c:order val="1"/>
          <c:tx>
            <c:strRef>
              <c:f>Sheet1!$C$1</c:f>
              <c:strCache>
                <c:ptCount val="1"/>
                <c:pt idx="0">
                  <c:v>Positive</c:v>
                </c:pt>
              </c:strCache>
            </c:strRef>
          </c:tx>
          <c:spPr>
            <a:solidFill>
              <a:schemeClr val="bg1">
                <a:lumMod val="75000"/>
              </a:schemeClr>
            </a:solidFill>
          </c:spPr>
          <c:invertIfNegative val="0"/>
          <c:dLbls>
            <c:spPr>
              <a:noFill/>
              <a:ln>
                <a:noFill/>
              </a:ln>
              <a:effectLst/>
            </c:spPr>
            <c:txPr>
              <a:bodyPr/>
              <a:lstStyle/>
              <a:p>
                <a:pPr>
                  <a:defRPr sz="900">
                    <a:solidFill>
                      <a:srgbClr val="35627D"/>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Sheet1!$A$2:$A$22</c:f>
              <c:strCache>
                <c:ptCount val="21"/>
                <c:pt idx="0">
                  <c:v>Turkish lira (TRY)</c:v>
                </c:pt>
                <c:pt idx="1">
                  <c:v>Indian rupee (INR)</c:v>
                </c:pt>
                <c:pt idx="2">
                  <c:v>Indonesia rupiah (IDR)</c:v>
                </c:pt>
                <c:pt idx="3">
                  <c:v>Brazilian real (BRL)</c:v>
                </c:pt>
                <c:pt idx="4">
                  <c:v>Philippine peso (PHP)</c:v>
                </c:pt>
                <c:pt idx="5">
                  <c:v>Chinese yuan (CNY)</c:v>
                </c:pt>
                <c:pt idx="6">
                  <c:v>Malaysian ringgit (MYR)</c:v>
                </c:pt>
                <c:pt idx="7">
                  <c:v>Egyptian pound (EGP)</c:v>
                </c:pt>
                <c:pt idx="8">
                  <c:v>South Korean won (KRW)</c:v>
                </c:pt>
                <c:pt idx="9">
                  <c:v>Taiwanese NT dollar (TWD)</c:v>
                </c:pt>
                <c:pt idx="10">
                  <c:v>Thailand baht (THB)</c:v>
                </c:pt>
                <c:pt idx="11">
                  <c:v>Hungary forint (HUF)</c:v>
                </c:pt>
                <c:pt idx="12">
                  <c:v>Czech koruna (CZK)</c:v>
                </c:pt>
                <c:pt idx="13">
                  <c:v>South African rand (ZAR)</c:v>
                </c:pt>
                <c:pt idx="14">
                  <c:v>Poland zloty (PLN)</c:v>
                </c:pt>
                <c:pt idx="15">
                  <c:v>Peru sol (PEN)</c:v>
                </c:pt>
                <c:pt idx="16">
                  <c:v>Chilean peso (CLP)</c:v>
                </c:pt>
                <c:pt idx="17">
                  <c:v>Mexican peso (MXN)</c:v>
                </c:pt>
                <c:pt idx="18">
                  <c:v>Russian ruble (RUB)</c:v>
                </c:pt>
                <c:pt idx="19">
                  <c:v>Colombian peso (COP)</c:v>
                </c:pt>
                <c:pt idx="20">
                  <c:v>Pakistani rupee (PKR)</c:v>
                </c:pt>
              </c:strCache>
            </c:strRef>
          </c:cat>
          <c:val>
            <c:numRef>
              <c:f>Sheet1!$C$2:$C$22</c:f>
              <c:numCache>
                <c:formatCode>#,##0.00;\-#,##0.00;</c:formatCode>
                <c:ptCount val="21"/>
                <c:pt idx="0">
                  <c:v>12.9212955131</c:v>
                </c:pt>
                <c:pt idx="1">
                  <c:v>3.8315548234999999</c:v>
                </c:pt>
                <c:pt idx="2">
                  <c:v>3.6265646731999999</c:v>
                </c:pt>
                <c:pt idx="3">
                  <c:v>3.0394117268</c:v>
                </c:pt>
                <c:pt idx="4">
                  <c:v>2.7479319197000001</c:v>
                </c:pt>
                <c:pt idx="5">
                  <c:v>0.21702084269999999</c:v>
                </c:pt>
                <c:pt idx="6">
                  <c:v>0.14519056259999999</c:v>
                </c:pt>
                <c:pt idx="7">
                  <c:v>1.0000000000000001E-5</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extLst>
            <c:ext xmlns:c16="http://schemas.microsoft.com/office/drawing/2014/chart" uri="{C3380CC4-5D6E-409C-BE32-E72D297353CC}">
              <c16:uniqueId val="{00000014-D93E-4B8E-BA34-3C728ADB971E}"/>
            </c:ext>
          </c:extLst>
        </c:ser>
        <c:dLbls>
          <c:showLegendKey val="0"/>
          <c:showVal val="0"/>
          <c:showCatName val="0"/>
          <c:showSerName val="0"/>
          <c:showPercent val="0"/>
          <c:showBubbleSize val="0"/>
        </c:dLbls>
        <c:gapWidth val="106"/>
        <c:overlap val="100"/>
        <c:axId val="107668992"/>
        <c:axId val="107670528"/>
      </c:barChart>
      <c:catAx>
        <c:axId val="107668992"/>
        <c:scaling>
          <c:orientation val="maxMin"/>
        </c:scaling>
        <c:delete val="0"/>
        <c:axPos val="l"/>
        <c:numFmt formatCode="General" sourceLinked="1"/>
        <c:majorTickMark val="none"/>
        <c:minorTickMark val="none"/>
        <c:tickLblPos val="low"/>
        <c:txPr>
          <a:bodyPr/>
          <a:lstStyle/>
          <a:p>
            <a:pPr>
              <a:defRPr sz="900"/>
            </a:pPr>
            <a:endParaRPr lang="en-US"/>
          </a:p>
        </c:txPr>
        <c:crossAx val="107670528"/>
        <c:crosses val="autoZero"/>
        <c:auto val="1"/>
        <c:lblAlgn val="ctr"/>
        <c:lblOffset val="100"/>
        <c:noMultiLvlLbl val="0"/>
      </c:catAx>
      <c:valAx>
        <c:axId val="107670528"/>
        <c:scaling>
          <c:orientation val="minMax"/>
          <c:max val="16"/>
          <c:min val="-16"/>
        </c:scaling>
        <c:delete val="0"/>
        <c:axPos val="b"/>
        <c:numFmt formatCode="#,##0.00;\-#,##0.00;" sourceLinked="1"/>
        <c:majorTickMark val="none"/>
        <c:minorTickMark val="none"/>
        <c:tickLblPos val="none"/>
        <c:spPr>
          <a:ln>
            <a:noFill/>
          </a:ln>
        </c:spPr>
        <c:crossAx val="107668992"/>
        <c:crosses val="max"/>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7930803848016853"/>
          <c:y val="4.0346663367481023E-2"/>
          <c:w val="0.62069196151983153"/>
          <c:h val="0.88021108406725468"/>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7C1D-4496-864F-534096D67A88}"/>
                </c:ext>
              </c:extLst>
            </c:dLbl>
            <c:dLbl>
              <c:idx val="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7C1D-4496-864F-534096D67A88}"/>
                </c:ext>
              </c:extLst>
            </c:dLbl>
            <c:dLbl>
              <c:idx val="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7C1D-4496-864F-534096D67A88}"/>
                </c:ext>
              </c:extLst>
            </c:dLbl>
            <c:dLbl>
              <c:idx val="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7C1D-4496-864F-534096D67A88}"/>
                </c:ext>
              </c:extLst>
            </c:dLbl>
            <c:dLbl>
              <c:idx val="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7C1D-4496-864F-534096D67A88}"/>
                </c:ext>
              </c:extLst>
            </c:dLbl>
            <c:dLbl>
              <c:idx val="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7C1D-4496-864F-534096D67A88}"/>
                </c:ext>
              </c:extLst>
            </c:dLbl>
            <c:dLbl>
              <c:idx val="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7C1D-4496-864F-534096D67A88}"/>
                </c:ext>
              </c:extLst>
            </c:dLbl>
            <c:dLbl>
              <c:idx val="7"/>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7C1D-4496-864F-534096D67A88}"/>
                </c:ext>
              </c:extLst>
            </c:dLbl>
            <c:dLbl>
              <c:idx val="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7C1D-4496-864F-534096D67A88}"/>
                </c:ext>
              </c:extLst>
            </c:dLbl>
            <c:dLbl>
              <c:idx val="9"/>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7C1D-4496-864F-534096D67A88}"/>
                </c:ext>
              </c:extLst>
            </c:dLbl>
            <c:dLbl>
              <c:idx val="1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7C1D-4496-864F-534096D67A88}"/>
                </c:ext>
              </c:extLst>
            </c:dLbl>
            <c:dLbl>
              <c:idx val="1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7C1D-4496-864F-534096D67A88}"/>
                </c:ext>
              </c:extLst>
            </c:dLbl>
            <c:dLbl>
              <c:idx val="1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7C1D-4496-864F-534096D67A88}"/>
                </c:ext>
              </c:extLst>
            </c:dLbl>
            <c:dLbl>
              <c:idx val="1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7C1D-4496-864F-534096D67A88}"/>
                </c:ext>
              </c:extLst>
            </c:dLbl>
            <c:dLbl>
              <c:idx val="1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E-7C1D-4496-864F-534096D67A88}"/>
                </c:ext>
              </c:extLst>
            </c:dLbl>
            <c:dLbl>
              <c:idx val="1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7C1D-4496-864F-534096D67A88}"/>
                </c:ext>
              </c:extLst>
            </c:dLbl>
            <c:dLbl>
              <c:idx val="1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7C1D-4496-864F-534096D67A88}"/>
                </c:ext>
              </c:extLst>
            </c:dLbl>
            <c:dLbl>
              <c:idx val="17"/>
              <c:spPr/>
              <c:txPr>
                <a:bodyPr/>
                <a:lstStyle/>
                <a:p>
                  <a:pPr algn="ctr" rtl="0">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1-7C1D-4496-864F-534096D67A88}"/>
                </c:ext>
              </c:extLst>
            </c:dLbl>
            <c:dLbl>
              <c:idx val="1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7C1D-4496-864F-534096D67A88}"/>
                </c:ext>
              </c:extLst>
            </c:dLbl>
            <c:spPr>
              <a:noFill/>
              <a:ln>
                <a:noFill/>
              </a:ln>
              <a:effectLst/>
            </c:spPr>
            <c:txPr>
              <a:bodyPr/>
              <a:lstStyle/>
              <a:p>
                <a:pPr>
                  <a:defRPr sz="900">
                    <a:solidFill>
                      <a:srgbClr val="C00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Japanese yen (JPY)</c:v>
                </c:pt>
                <c:pt idx="1">
                  <c:v>New Zealand dollar (NZD)</c:v>
                </c:pt>
                <c:pt idx="2">
                  <c:v>Swedish krona (SEK)</c:v>
                </c:pt>
                <c:pt idx="3">
                  <c:v>Singapore dollar (SGD)</c:v>
                </c:pt>
                <c:pt idx="4">
                  <c:v>Hong Kong dollar (HKD)</c:v>
                </c:pt>
                <c:pt idx="5">
                  <c:v>Swiss franc (CHF)</c:v>
                </c:pt>
                <c:pt idx="6">
                  <c:v>Euro (EUR)</c:v>
                </c:pt>
                <c:pt idx="7">
                  <c:v>Danish krone (DKK)</c:v>
                </c:pt>
                <c:pt idx="8">
                  <c:v>British pound (GBP)</c:v>
                </c:pt>
                <c:pt idx="9">
                  <c:v>Israel shekel (ILS)</c:v>
                </c:pt>
                <c:pt idx="10">
                  <c:v>Australian dollar (AUD)</c:v>
                </c:pt>
                <c:pt idx="11">
                  <c:v>Canadian dollar (CAD)</c:v>
                </c:pt>
                <c:pt idx="12">
                  <c:v>Norwegian krone (NOK)</c:v>
                </c:pt>
              </c:strCache>
            </c:strRef>
          </c:cat>
          <c:val>
            <c:numRef>
              <c:f>Sheet1!$B$2:$B$14</c:f>
              <c:numCache>
                <c:formatCode>#,##0.00;\-#,##0.00;</c:formatCode>
                <c:ptCount val="13"/>
                <c:pt idx="0">
                  <c:v>0</c:v>
                </c:pt>
                <c:pt idx="1">
                  <c:v>0</c:v>
                </c:pt>
                <c:pt idx="2">
                  <c:v>0</c:v>
                </c:pt>
                <c:pt idx="3">
                  <c:v>0</c:v>
                </c:pt>
                <c:pt idx="4">
                  <c:v>-5.6837413099999998E-2</c:v>
                </c:pt>
                <c:pt idx="5">
                  <c:v>-0.91296409010000001</c:v>
                </c:pt>
                <c:pt idx="6">
                  <c:v>-1.5798536366</c:v>
                </c:pt>
                <c:pt idx="7">
                  <c:v>-1.6482969384999999</c:v>
                </c:pt>
                <c:pt idx="8">
                  <c:v>-2.3350331666000002</c:v>
                </c:pt>
                <c:pt idx="9">
                  <c:v>-2.6908409714000001</c:v>
                </c:pt>
                <c:pt idx="10">
                  <c:v>-2.7019556396</c:v>
                </c:pt>
                <c:pt idx="11">
                  <c:v>-5.3594962658999998</c:v>
                </c:pt>
                <c:pt idx="12">
                  <c:v>-5.9572821813000001</c:v>
                </c:pt>
              </c:numCache>
            </c:numRef>
          </c:val>
          <c:extLst>
            <c:ext xmlns:c16="http://schemas.microsoft.com/office/drawing/2014/chart" uri="{C3380CC4-5D6E-409C-BE32-E72D297353CC}">
              <c16:uniqueId val="{00000013-7C1D-4496-864F-534096D67A88}"/>
            </c:ext>
          </c:extLst>
        </c:ser>
        <c:ser>
          <c:idx val="1"/>
          <c:order val="1"/>
          <c:tx>
            <c:strRef>
              <c:f>Sheet1!$C$1</c:f>
              <c:strCache>
                <c:ptCount val="1"/>
                <c:pt idx="0">
                  <c:v>Positive</c:v>
                </c:pt>
              </c:strCache>
            </c:strRef>
          </c:tx>
          <c:spPr>
            <a:solidFill>
              <a:schemeClr val="bg1">
                <a:lumMod val="75000"/>
              </a:schemeClr>
            </a:solidFill>
          </c:spPr>
          <c:invertIfNegative val="0"/>
          <c:dLbls>
            <c:spPr>
              <a:noFill/>
              <a:ln>
                <a:noFill/>
              </a:ln>
              <a:effectLst/>
            </c:spPr>
            <c:txPr>
              <a:bodyPr/>
              <a:lstStyle/>
              <a:p>
                <a:pPr>
                  <a:defRPr sz="900">
                    <a:solidFill>
                      <a:srgbClr val="35627D"/>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Japanese yen (JPY)</c:v>
                </c:pt>
                <c:pt idx="1">
                  <c:v>New Zealand dollar (NZD)</c:v>
                </c:pt>
                <c:pt idx="2">
                  <c:v>Swedish krona (SEK)</c:v>
                </c:pt>
                <c:pt idx="3">
                  <c:v>Singapore dollar (SGD)</c:v>
                </c:pt>
                <c:pt idx="4">
                  <c:v>Hong Kong dollar (HKD)</c:v>
                </c:pt>
                <c:pt idx="5">
                  <c:v>Swiss franc (CHF)</c:v>
                </c:pt>
                <c:pt idx="6">
                  <c:v>Euro (EUR)</c:v>
                </c:pt>
                <c:pt idx="7">
                  <c:v>Danish krone (DKK)</c:v>
                </c:pt>
                <c:pt idx="8">
                  <c:v>British pound (GBP)</c:v>
                </c:pt>
                <c:pt idx="9">
                  <c:v>Israel shekel (ILS)</c:v>
                </c:pt>
                <c:pt idx="10">
                  <c:v>Australian dollar (AUD)</c:v>
                </c:pt>
                <c:pt idx="11">
                  <c:v>Canadian dollar (CAD)</c:v>
                </c:pt>
                <c:pt idx="12">
                  <c:v>Norwegian krone (NOK)</c:v>
                </c:pt>
              </c:strCache>
            </c:strRef>
          </c:cat>
          <c:val>
            <c:numRef>
              <c:f>Sheet1!$C$2:$C$14</c:f>
              <c:numCache>
                <c:formatCode>#,##0.00;\-#,##0.00;</c:formatCode>
                <c:ptCount val="13"/>
                <c:pt idx="0">
                  <c:v>3.5273207857000002</c:v>
                </c:pt>
                <c:pt idx="1">
                  <c:v>1.1463911291</c:v>
                </c:pt>
                <c:pt idx="2">
                  <c:v>0.30848705990000003</c:v>
                </c:pt>
                <c:pt idx="3">
                  <c:v>0.2457813646</c:v>
                </c:pt>
                <c:pt idx="4">
                  <c:v>0</c:v>
                </c:pt>
                <c:pt idx="5">
                  <c:v>0</c:v>
                </c:pt>
                <c:pt idx="6">
                  <c:v>0</c:v>
                </c:pt>
                <c:pt idx="7">
                  <c:v>0</c:v>
                </c:pt>
                <c:pt idx="8">
                  <c:v>0</c:v>
                </c:pt>
                <c:pt idx="9">
                  <c:v>0</c:v>
                </c:pt>
                <c:pt idx="10">
                  <c:v>0</c:v>
                </c:pt>
                <c:pt idx="11">
                  <c:v>0</c:v>
                </c:pt>
                <c:pt idx="12">
                  <c:v>0</c:v>
                </c:pt>
              </c:numCache>
            </c:numRef>
          </c:val>
          <c:extLst>
            <c:ext xmlns:c16="http://schemas.microsoft.com/office/drawing/2014/chart" uri="{C3380CC4-5D6E-409C-BE32-E72D297353CC}">
              <c16:uniqueId val="{00000014-7C1D-4496-864F-534096D67A88}"/>
            </c:ext>
          </c:extLst>
        </c:ser>
        <c:dLbls>
          <c:showLegendKey val="0"/>
          <c:showVal val="0"/>
          <c:showCatName val="0"/>
          <c:showSerName val="0"/>
          <c:showPercent val="0"/>
          <c:showBubbleSize val="0"/>
        </c:dLbls>
        <c:gapWidth val="106"/>
        <c:overlap val="100"/>
        <c:axId val="107693184"/>
        <c:axId val="107694720"/>
      </c:barChart>
      <c:catAx>
        <c:axId val="107693184"/>
        <c:scaling>
          <c:orientation val="maxMin"/>
        </c:scaling>
        <c:delete val="0"/>
        <c:axPos val="l"/>
        <c:numFmt formatCode="General" sourceLinked="1"/>
        <c:majorTickMark val="none"/>
        <c:minorTickMark val="none"/>
        <c:tickLblPos val="low"/>
        <c:txPr>
          <a:bodyPr/>
          <a:lstStyle/>
          <a:p>
            <a:pPr>
              <a:defRPr sz="900"/>
            </a:pPr>
            <a:endParaRPr lang="en-US"/>
          </a:p>
        </c:txPr>
        <c:crossAx val="107694720"/>
        <c:crosses val="autoZero"/>
        <c:auto val="1"/>
        <c:lblAlgn val="ctr"/>
        <c:lblOffset val="100"/>
        <c:noMultiLvlLbl val="0"/>
      </c:catAx>
      <c:valAx>
        <c:axId val="107694720"/>
        <c:scaling>
          <c:orientation val="minMax"/>
          <c:max val="5"/>
          <c:min val="-8"/>
        </c:scaling>
        <c:delete val="0"/>
        <c:axPos val="b"/>
        <c:numFmt formatCode="#,##0.00;\-#,##0.00;" sourceLinked="1"/>
        <c:majorTickMark val="none"/>
        <c:minorTickMark val="none"/>
        <c:tickLblPos val="none"/>
        <c:spPr>
          <a:ln>
            <a:noFill/>
          </a:ln>
        </c:spPr>
        <c:crossAx val="107693184"/>
        <c:crosses val="max"/>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0408429162182"/>
          <c:y val="5.0443773084853365E-2"/>
          <c:w val="0.5784883440985773"/>
          <c:h val="0.89145483403628323"/>
        </c:manualLayout>
      </c:layout>
      <c:barChart>
        <c:barDir val="bar"/>
        <c:grouping val="clustered"/>
        <c:varyColors val="0"/>
        <c:ser>
          <c:idx val="0"/>
          <c:order val="0"/>
          <c:tx>
            <c:strRef>
              <c:f>Sheet1!$B$1</c:f>
              <c:strCache>
                <c:ptCount val="1"/>
                <c:pt idx="0">
                  <c:v>3 Months</c:v>
                </c:pt>
              </c:strCache>
            </c:strRef>
          </c:tx>
          <c:spPr>
            <a:solidFill>
              <a:schemeClr val="bg1">
                <a:lumMod val="85000"/>
              </a:schemeClr>
            </a:solidFill>
          </c:spPr>
          <c:invertIfNegative val="0"/>
          <c:dLbls>
            <c:dLbl>
              <c:idx val="1"/>
              <c:numFmt formatCode="#,##0.00;[Red]\-#,##0.00" sourceLinked="0"/>
              <c:spPr>
                <a:noFill/>
                <a:ln>
                  <a:noFill/>
                </a:ln>
                <a:effectLst/>
              </c:spPr>
              <c:txPr>
                <a:bodyPr/>
                <a:lstStyle/>
                <a:p>
                  <a:pPr>
                    <a:defRPr sz="900">
                      <a:solidFill>
                        <a:schemeClr val="accent3"/>
                      </a:solidFill>
                      <a:latin typeface="Arial" pitchFamily="34" charset="0"/>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7A45-4F67-BB1B-908ADE53CCE9}"/>
                </c:ext>
              </c:extLst>
            </c:dLbl>
            <c:numFmt formatCode="#,##0.00;[Red]\-#,##0.00" sourceLinked="0"/>
            <c:spPr>
              <a:noFill/>
              <a:ln>
                <a:noFill/>
              </a:ln>
              <a:effectLst/>
            </c:spPr>
            <c:txPr>
              <a:bodyPr/>
              <a:lstStyle/>
              <a:p>
                <a:pPr>
                  <a:defRPr sz="900">
                    <a:solidFill>
                      <a:schemeClr val="tx2"/>
                    </a:solidFill>
                    <a:latin typeface="Arial" pitchFamily="34" charset="0"/>
                    <a:cs typeface="Arial"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Global REITS (ex US)</c:v>
                </c:pt>
                <c:pt idx="1">
                  <c:v>US REITS</c:v>
                </c:pt>
              </c:strCache>
            </c:strRef>
          </c:cat>
          <c:val>
            <c:numRef>
              <c:f>Sheet1!$B$2:$B$3</c:f>
              <c:numCache>
                <c:formatCode>0.00</c:formatCode>
                <c:ptCount val="2"/>
                <c:pt idx="0">
                  <c:v>-4.68</c:v>
                </c:pt>
                <c:pt idx="1">
                  <c:v>-6.61</c:v>
                </c:pt>
              </c:numCache>
            </c:numRef>
          </c:val>
          <c:extLst>
            <c:ext xmlns:c16="http://schemas.microsoft.com/office/drawing/2014/chart" uri="{C3380CC4-5D6E-409C-BE32-E72D297353CC}">
              <c16:uniqueId val="{00000000-E71A-444D-BD6B-C2D3C7402066}"/>
            </c:ext>
          </c:extLst>
        </c:ser>
        <c:dLbls>
          <c:showLegendKey val="0"/>
          <c:showVal val="0"/>
          <c:showCatName val="0"/>
          <c:showSerName val="0"/>
          <c:showPercent val="0"/>
          <c:showBubbleSize val="0"/>
        </c:dLbls>
        <c:gapWidth val="43"/>
        <c:axId val="107864064"/>
        <c:axId val="107865600"/>
      </c:barChart>
      <c:catAx>
        <c:axId val="107864064"/>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a:solidFill>
                  <a:schemeClr val="tx1"/>
                </a:solidFill>
                <a:latin typeface="Arial" pitchFamily="34" charset="0"/>
                <a:cs typeface="Arial" pitchFamily="34" charset="0"/>
              </a:defRPr>
            </a:pPr>
            <a:endParaRPr lang="en-US"/>
          </a:p>
        </c:txPr>
        <c:crossAx val="107865600"/>
        <c:crosses val="autoZero"/>
        <c:auto val="1"/>
        <c:lblAlgn val="ctr"/>
        <c:lblOffset val="100"/>
        <c:noMultiLvlLbl val="0"/>
      </c:catAx>
      <c:valAx>
        <c:axId val="107865600"/>
        <c:scaling>
          <c:orientation val="minMax"/>
          <c:max val="1"/>
          <c:min val="-8"/>
        </c:scaling>
        <c:delete val="0"/>
        <c:axPos val="t"/>
        <c:numFmt formatCode="0.00" sourceLinked="1"/>
        <c:majorTickMark val="none"/>
        <c:minorTickMark val="none"/>
        <c:tickLblPos val="none"/>
        <c:spPr>
          <a:ln>
            <a:noFill/>
          </a:ln>
        </c:spPr>
        <c:crossAx val="1078640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1150540329703025"/>
          <c:y val="0.11696433431514265"/>
          <c:w val="0.38037661160971808"/>
          <c:h val="0.82590085173836325"/>
        </c:manualLayout>
      </c:layout>
      <c:pieChart>
        <c:varyColors val="1"/>
        <c:ser>
          <c:idx val="0"/>
          <c:order val="0"/>
          <c:tx>
            <c:strRef>
              <c:f>Sheet1!$C$1</c:f>
              <c:strCache>
                <c:ptCount val="1"/>
                <c:pt idx="0">
                  <c:v>Sales</c:v>
                </c:pt>
              </c:strCache>
            </c:strRef>
          </c:tx>
          <c:spPr>
            <a:solidFill>
              <a:schemeClr val="accent1"/>
            </a:solidFill>
            <a:ln>
              <a:solidFill>
                <a:schemeClr val="accent1"/>
              </a:solidFill>
            </a:ln>
            <a:effectLst/>
          </c:spPr>
          <c:dPt>
            <c:idx val="0"/>
            <c:bubble3D val="0"/>
            <c:spPr>
              <a:solidFill>
                <a:schemeClr val="bg2"/>
              </a:solidFill>
              <a:ln>
                <a:solidFill>
                  <a:schemeClr val="bg2"/>
                </a:solidFill>
              </a:ln>
              <a:effectLst/>
            </c:spPr>
            <c:extLst>
              <c:ext xmlns:c16="http://schemas.microsoft.com/office/drawing/2014/chart" uri="{C3380CC4-5D6E-409C-BE32-E72D297353CC}">
                <c16:uniqueId val="{00000001-42D2-4047-8053-3B35ADF2ABD7}"/>
              </c:ext>
            </c:extLst>
          </c:dPt>
          <c:dPt>
            <c:idx val="1"/>
            <c:bubble3D val="0"/>
            <c:extLst>
              <c:ext xmlns:c16="http://schemas.microsoft.com/office/drawing/2014/chart" uri="{C3380CC4-5D6E-409C-BE32-E72D297353CC}">
                <c16:uniqueId val="{00000002-42D2-4047-8053-3B35ADF2ABD7}"/>
              </c:ext>
            </c:extLst>
          </c:dPt>
          <c:dLbls>
            <c:dLbl>
              <c:idx val="0"/>
              <c:layout>
                <c:manualLayout>
                  <c:x val="4.1913066746212278E-2"/>
                  <c:y val="-0.12905889811194607"/>
                </c:manualLayout>
              </c:layout>
              <c:tx>
                <c:rich>
                  <a:bodyPr anchor="t" anchorCtr="1"/>
                  <a:lstStyle/>
                  <a:p>
                    <a:pPr algn="l">
                      <a:defRPr sz="2800"/>
                    </a:pPr>
                    <a:r>
                      <a:rPr lang="en-US" dirty="0">
                        <a:solidFill>
                          <a:schemeClr val="bg2"/>
                        </a:solidFill>
                      </a:rPr>
                      <a:t>58%</a:t>
                    </a:r>
                  </a:p>
                  <a:p>
                    <a:pPr algn="l">
                      <a:defRPr sz="2800"/>
                    </a:pPr>
                    <a:r>
                      <a:rPr lang="en-US" sz="900" b="1" dirty="0">
                        <a:solidFill>
                          <a:schemeClr val="bg1">
                            <a:lumMod val="50000"/>
                          </a:schemeClr>
                        </a:solidFill>
                      </a:rPr>
                      <a:t>US               </a:t>
                    </a:r>
                    <a:br>
                      <a:rPr lang="en-US" sz="900" b="1" dirty="0">
                        <a:solidFill>
                          <a:schemeClr val="bg1">
                            <a:lumMod val="50000"/>
                          </a:schemeClr>
                        </a:solidFill>
                      </a:rPr>
                    </a:br>
                    <a:r>
                      <a:rPr lang="en-US" sz="900" b="0" dirty="0">
                        <a:solidFill>
                          <a:schemeClr val="bg1">
                            <a:lumMod val="50000"/>
                          </a:schemeClr>
                        </a:solidFill>
                      </a:rPr>
                      <a:t>$601 billion  </a:t>
                    </a:r>
                    <a:br>
                      <a:rPr lang="en-US" sz="900" b="0" dirty="0">
                        <a:solidFill>
                          <a:schemeClr val="bg1">
                            <a:lumMod val="50000"/>
                          </a:schemeClr>
                        </a:solidFill>
                      </a:rPr>
                    </a:br>
                    <a:r>
                      <a:rPr lang="en-US" sz="900" b="0" dirty="0">
                        <a:solidFill>
                          <a:schemeClr val="bg1">
                            <a:lumMod val="50000"/>
                          </a:schemeClr>
                        </a:solidFill>
                      </a:rPr>
                      <a:t>97 REITs</a:t>
                    </a:r>
                    <a:endParaRPr lang="en-US" sz="900" b="0" dirty="0">
                      <a:solidFill>
                        <a:srgbClr val="00B0F0"/>
                      </a:solidFill>
                    </a:endParaRPr>
                  </a:p>
                </c:rich>
              </c:tx>
              <c:spPr/>
              <c:dLblPos val="bestFit"/>
              <c:showLegendKey val="0"/>
              <c:showVal val="1"/>
              <c:showCatName val="0"/>
              <c:showSerName val="0"/>
              <c:showPercent val="0"/>
              <c:showBubbleSize val="0"/>
              <c:extLst>
                <c:ext xmlns:c15="http://schemas.microsoft.com/office/drawing/2012/chart" uri="{CE6537A1-D6FC-4f65-9D91-7224C49458BB}">
                  <c15:layout>
                    <c:manualLayout>
                      <c:w val="0.26161499976183167"/>
                      <c:h val="0.67314327249854433"/>
                    </c:manualLayout>
                  </c15:layout>
                </c:ext>
                <c:ext xmlns:c16="http://schemas.microsoft.com/office/drawing/2014/chart" uri="{C3380CC4-5D6E-409C-BE32-E72D297353CC}">
                  <c16:uniqueId val="{00000001-42D2-4047-8053-3B35ADF2ABD7}"/>
                </c:ext>
              </c:extLst>
            </c:dLbl>
            <c:dLbl>
              <c:idx val="1"/>
              <c:layout>
                <c:manualLayout>
                  <c:x val="-9.6480072686719348E-2"/>
                  <c:y val="0.22157568573158171"/>
                </c:manualLayout>
              </c:layout>
              <c:tx>
                <c:rich>
                  <a:bodyPr/>
                  <a:lstStyle/>
                  <a:p>
                    <a:pPr algn="l">
                      <a:defRPr sz="2800"/>
                    </a:pPr>
                    <a:r>
                      <a:rPr lang="en-US" dirty="0">
                        <a:solidFill>
                          <a:schemeClr val="accent1"/>
                        </a:solidFill>
                      </a:rPr>
                      <a:t>42%</a:t>
                    </a:r>
                  </a:p>
                  <a:p>
                    <a:pPr algn="l">
                      <a:defRPr sz="2800"/>
                    </a:pPr>
                    <a:r>
                      <a:rPr lang="en-US" sz="900" b="1" dirty="0">
                        <a:solidFill>
                          <a:schemeClr val="bg1">
                            <a:lumMod val="50000"/>
                          </a:schemeClr>
                        </a:solidFill>
                      </a:rPr>
                      <a:t>World ex US</a:t>
                    </a:r>
                  </a:p>
                  <a:p>
                    <a:pPr algn="l">
                      <a:defRPr sz="2800"/>
                    </a:pPr>
                    <a:r>
                      <a:rPr lang="en-US" sz="900" dirty="0">
                        <a:solidFill>
                          <a:schemeClr val="bg1">
                            <a:lumMod val="50000"/>
                          </a:schemeClr>
                        </a:solidFill>
                      </a:rPr>
                      <a:t>$436 billion    245 REITs      (22 other countries)</a:t>
                    </a:r>
                  </a:p>
                </c:rich>
              </c:tx>
              <c:spPr>
                <a:noFill/>
              </c:spPr>
              <c:dLblPos val="bestFit"/>
              <c:showLegendKey val="0"/>
              <c:showVal val="1"/>
              <c:showCatName val="0"/>
              <c:showSerName val="0"/>
              <c:showPercent val="0"/>
              <c:showBubbleSize val="0"/>
              <c:extLst>
                <c:ext xmlns:c15="http://schemas.microsoft.com/office/drawing/2012/chart" uri="{CE6537A1-D6FC-4f65-9D91-7224C49458BB}">
                  <c15:layout>
                    <c:manualLayout>
                      <c:w val="0.2188008514556336"/>
                      <c:h val="0.63707731294718184"/>
                    </c:manualLayout>
                  </c15:layout>
                </c:ext>
                <c:ext xmlns:c16="http://schemas.microsoft.com/office/drawing/2014/chart" uri="{C3380CC4-5D6E-409C-BE32-E72D297353CC}">
                  <c16:uniqueId val="{00000002-42D2-4047-8053-3B35ADF2ABD7}"/>
                </c:ext>
              </c:extLst>
            </c:dLbl>
            <c:dLbl>
              <c:idx val="2"/>
              <c:delete val="1"/>
              <c:extLst>
                <c:ext xmlns:c15="http://schemas.microsoft.com/office/drawing/2012/chart" uri="{CE6537A1-D6FC-4f65-9D91-7224C49458BB}"/>
                <c:ext xmlns:c16="http://schemas.microsoft.com/office/drawing/2014/chart" uri="{C3380CC4-5D6E-409C-BE32-E72D297353CC}">
                  <c16:uniqueId val="{00000003-42D2-4047-8053-3B35ADF2ABD7}"/>
                </c:ext>
              </c:extLst>
            </c:dLbl>
            <c:spPr>
              <a:noFill/>
              <a:ln>
                <a:noFill/>
              </a:ln>
              <a:effectLst/>
            </c:spPr>
            <c:txPr>
              <a:bodyPr/>
              <a:lstStyle/>
              <a:p>
                <a:pPr algn="l">
                  <a:defRPr sz="28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Sheet1!$B$2:$B$3</c:f>
              <c:strCache>
                <c:ptCount val="2"/>
                <c:pt idx="0">
                  <c:v>Dow Jones US Select REIT Index (USD)</c:v>
                </c:pt>
                <c:pt idx="1">
                  <c:v>S&amp;P Global ex-US REIT Index                         </c:v>
                </c:pt>
              </c:strCache>
            </c:strRef>
          </c:cat>
          <c:val>
            <c:numRef>
              <c:f>Sheet1!$C$2:$C$3</c:f>
              <c:numCache>
                <c:formatCode>#,##0.00</c:formatCode>
                <c:ptCount val="2"/>
                <c:pt idx="0">
                  <c:v>601141596843.40002</c:v>
                </c:pt>
                <c:pt idx="1">
                  <c:v>435861026348.90997</c:v>
                </c:pt>
              </c:numCache>
            </c:numRef>
          </c:val>
          <c:extLst>
            <c:ext xmlns:c16="http://schemas.microsoft.com/office/drawing/2014/chart" uri="{C3380CC4-5D6E-409C-BE32-E72D297353CC}">
              <c16:uniqueId val="{00000004-42D2-4047-8053-3B35ADF2ABD7}"/>
            </c:ext>
          </c:extLst>
        </c:ser>
        <c:ser>
          <c:idx val="1"/>
          <c:order val="1"/>
          <c:tx>
            <c:strRef>
              <c:f>Sheet1!$D$1</c:f>
              <c:strCache>
                <c:ptCount val="1"/>
                <c:pt idx="0">
                  <c:v>$billion</c:v>
                </c:pt>
              </c:strCache>
            </c:strRef>
          </c:tx>
          <c:cat>
            <c:strRef>
              <c:f>Sheet1!$B$2:$B$3</c:f>
              <c:strCache>
                <c:ptCount val="2"/>
                <c:pt idx="0">
                  <c:v>Dow Jones US Select REIT Index (USD)</c:v>
                </c:pt>
                <c:pt idx="1">
                  <c:v>S&amp;P Global ex-US REIT Index                         </c:v>
                </c:pt>
              </c:strCache>
            </c:strRef>
          </c:cat>
          <c:val>
            <c:numRef>
              <c:f>Sheet1!$D$2:$D$3</c:f>
              <c:numCache>
                <c:formatCode>0</c:formatCode>
                <c:ptCount val="2"/>
                <c:pt idx="0">
                  <c:v>601.14159684340007</c:v>
                </c:pt>
                <c:pt idx="1">
                  <c:v>435.86102634890995</c:v>
                </c:pt>
              </c:numCache>
            </c:numRef>
          </c:val>
          <c:extLst>
            <c:ext xmlns:c16="http://schemas.microsoft.com/office/drawing/2014/chart" uri="{C3380CC4-5D6E-409C-BE32-E72D297353CC}">
              <c16:uniqueId val="{00000003-9C5F-489E-BF06-D2EBFB14B42C}"/>
            </c:ext>
          </c:extLst>
        </c:ser>
        <c:ser>
          <c:idx val="2"/>
          <c:order val="2"/>
          <c:tx>
            <c:strRef>
              <c:f>Sheet1!$E$1</c:f>
              <c:strCache>
                <c:ptCount val="1"/>
                <c:pt idx="0">
                  <c:v>NumberOf Countries</c:v>
                </c:pt>
              </c:strCache>
            </c:strRef>
          </c:tx>
          <c:cat>
            <c:strRef>
              <c:f>Sheet1!$B$2:$B$3</c:f>
              <c:strCache>
                <c:ptCount val="2"/>
                <c:pt idx="0">
                  <c:v>Dow Jones US Select REIT Index (USD)</c:v>
                </c:pt>
                <c:pt idx="1">
                  <c:v>S&amp;P Global ex-US REIT Index                         </c:v>
                </c:pt>
              </c:strCache>
            </c:strRef>
          </c:cat>
          <c:val>
            <c:numRef>
              <c:f>Sheet1!$E$2:$E$3</c:f>
              <c:numCache>
                <c:formatCode>0</c:formatCode>
                <c:ptCount val="2"/>
                <c:pt idx="0">
                  <c:v>1</c:v>
                </c:pt>
                <c:pt idx="1">
                  <c:v>22</c:v>
                </c:pt>
              </c:numCache>
            </c:numRef>
          </c:val>
          <c:extLst>
            <c:ext xmlns:c16="http://schemas.microsoft.com/office/drawing/2014/chart" uri="{C3380CC4-5D6E-409C-BE32-E72D297353CC}">
              <c16:uniqueId val="{00000004-9C5F-489E-BF06-D2EBFB14B42C}"/>
            </c:ext>
          </c:extLst>
        </c:ser>
        <c:ser>
          <c:idx val="3"/>
          <c:order val="3"/>
          <c:tx>
            <c:strRef>
              <c:f>Sheet1!$F$1</c:f>
              <c:strCache>
                <c:ptCount val="1"/>
                <c:pt idx="0">
                  <c:v>NumberOf Holdings</c:v>
                </c:pt>
              </c:strCache>
            </c:strRef>
          </c:tx>
          <c:cat>
            <c:strRef>
              <c:f>Sheet1!$B$2:$B$3</c:f>
              <c:strCache>
                <c:ptCount val="2"/>
                <c:pt idx="0">
                  <c:v>Dow Jones US Select REIT Index (USD)</c:v>
                </c:pt>
                <c:pt idx="1">
                  <c:v>S&amp;P Global ex-US REIT Index                         </c:v>
                </c:pt>
              </c:strCache>
            </c:strRef>
          </c:cat>
          <c:val>
            <c:numRef>
              <c:f>Sheet1!$F$2:$F$3</c:f>
              <c:numCache>
                <c:formatCode>0</c:formatCode>
                <c:ptCount val="2"/>
                <c:pt idx="0">
                  <c:v>97</c:v>
                </c:pt>
                <c:pt idx="1">
                  <c:v>245</c:v>
                </c:pt>
              </c:numCache>
            </c:numRef>
          </c:val>
          <c:extLst>
            <c:ext xmlns:c16="http://schemas.microsoft.com/office/drawing/2014/chart" uri="{C3380CC4-5D6E-409C-BE32-E72D297353CC}">
              <c16:uniqueId val="{00000005-9C5F-489E-BF06-D2EBFB14B42C}"/>
            </c:ext>
          </c:extLst>
        </c:ser>
        <c:ser>
          <c:idx val="4"/>
          <c:order val="4"/>
          <c:tx>
            <c:strRef>
              <c:f>Sheet1!$G$1</c:f>
              <c:strCache>
                <c:ptCount val="1"/>
                <c:pt idx="0">
                  <c:v> MARKET </c:v>
                </c:pt>
              </c:strCache>
            </c:strRef>
          </c:tx>
          <c:cat>
            <c:strRef>
              <c:f>Sheet1!$B$2:$B$3</c:f>
              <c:strCache>
                <c:ptCount val="2"/>
                <c:pt idx="0">
                  <c:v>Dow Jones US Select REIT Index (USD)</c:v>
                </c:pt>
                <c:pt idx="1">
                  <c:v>S&amp;P Global ex-US REIT Index                         </c:v>
                </c:pt>
              </c:strCache>
            </c:strRef>
          </c:cat>
          <c:val>
            <c:numRef>
              <c:f>Sheet1!$G$2:$G$3</c:f>
              <c:numCache>
                <c:formatCode>General</c:formatCode>
                <c:ptCount val="2"/>
                <c:pt idx="0">
                  <c:v>0</c:v>
                </c:pt>
                <c:pt idx="1">
                  <c:v>0</c:v>
                </c:pt>
              </c:numCache>
            </c:numRef>
          </c:val>
          <c:extLst>
            <c:ext xmlns:c16="http://schemas.microsoft.com/office/drawing/2014/chart" uri="{C3380CC4-5D6E-409C-BE32-E72D297353CC}">
              <c16:uniqueId val="{00000006-9C5F-489E-BF06-D2EBFB14B42C}"/>
            </c:ext>
          </c:extLst>
        </c:ser>
        <c:ser>
          <c:idx val="5"/>
          <c:order val="5"/>
          <c:tx>
            <c:strRef>
              <c:f>Sheet1!$H$1</c:f>
              <c:strCache>
                <c:ptCount val="1"/>
                <c:pt idx="0">
                  <c:v>Percent</c:v>
                </c:pt>
              </c:strCache>
            </c:strRef>
          </c:tx>
          <c:cat>
            <c:strRef>
              <c:f>Sheet1!$B$2:$B$3</c:f>
              <c:strCache>
                <c:ptCount val="2"/>
                <c:pt idx="0">
                  <c:v>Dow Jones US Select REIT Index (USD)</c:v>
                </c:pt>
                <c:pt idx="1">
                  <c:v>S&amp;P Global ex-US REIT Index                         </c:v>
                </c:pt>
              </c:strCache>
            </c:strRef>
          </c:cat>
          <c:val>
            <c:numRef>
              <c:f>Sheet1!$H$2:$H$3</c:f>
              <c:numCache>
                <c:formatCode>0%</c:formatCode>
                <c:ptCount val="2"/>
                <c:pt idx="0">
                  <c:v>0.5796914910329205</c:v>
                </c:pt>
                <c:pt idx="1">
                  <c:v>0.42030850896707944</c:v>
                </c:pt>
              </c:numCache>
            </c:numRef>
          </c:val>
          <c:extLst>
            <c:ext xmlns:c16="http://schemas.microsoft.com/office/drawing/2014/chart" uri="{C3380CC4-5D6E-409C-BE32-E72D297353CC}">
              <c16:uniqueId val="{00000007-9C5F-489E-BF06-D2EBFB14B42C}"/>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872711665758761"/>
          <c:y val="8.8972938734400153E-2"/>
          <c:w val="0.66666088908697729"/>
          <c:h val="0.88769624283075732"/>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AE9A-4C22-9200-311EC3AA74ED}"/>
                </c:ext>
              </c:extLst>
            </c:dLbl>
            <c:dLbl>
              <c:idx val="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AE9A-4C22-9200-311EC3AA74ED}"/>
                </c:ext>
              </c:extLst>
            </c:dLbl>
            <c:dLbl>
              <c:idx val="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AE9A-4C22-9200-311EC3AA74ED}"/>
                </c:ext>
              </c:extLst>
            </c:dLbl>
            <c:dLbl>
              <c:idx val="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AE9A-4C22-9200-311EC3AA74ED}"/>
                </c:ext>
              </c:extLst>
            </c:dLbl>
            <c:dLbl>
              <c:idx val="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AE9A-4C22-9200-311EC3AA74ED}"/>
                </c:ext>
              </c:extLst>
            </c:dLbl>
            <c:dLbl>
              <c:idx val="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AE9A-4C22-9200-311EC3AA74ED}"/>
                </c:ext>
              </c:extLst>
            </c:dLbl>
            <c:dLbl>
              <c:idx val="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AE9A-4C22-9200-311EC3AA74ED}"/>
                </c:ext>
              </c:extLst>
            </c:dLbl>
            <c:dLbl>
              <c:idx val="7"/>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AE9A-4C22-9200-311EC3AA74ED}"/>
                </c:ext>
              </c:extLst>
            </c:dLbl>
            <c:dLbl>
              <c:idx val="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AE9A-4C22-9200-311EC3AA74ED}"/>
                </c:ext>
              </c:extLst>
            </c:dLbl>
            <c:dLbl>
              <c:idx val="9"/>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AE9A-4C22-9200-311EC3AA74ED}"/>
                </c:ext>
              </c:extLst>
            </c:dLbl>
            <c:dLbl>
              <c:idx val="10"/>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AE9A-4C22-9200-311EC3AA74ED}"/>
                </c:ext>
              </c:extLst>
            </c:dLbl>
            <c:dLbl>
              <c:idx val="11"/>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AE9A-4C22-9200-311EC3AA74ED}"/>
                </c:ext>
              </c:extLst>
            </c:dLbl>
            <c:dLbl>
              <c:idx val="12"/>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AE9A-4C22-9200-311EC3AA74ED}"/>
                </c:ext>
              </c:extLst>
            </c:dLbl>
            <c:dLbl>
              <c:idx val="13"/>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AE9A-4C22-9200-311EC3AA74ED}"/>
                </c:ext>
              </c:extLst>
            </c:dLbl>
            <c:dLbl>
              <c:idx val="14"/>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E-AE9A-4C22-9200-311EC3AA74ED}"/>
                </c:ext>
              </c:extLst>
            </c:dLbl>
            <c:dLbl>
              <c:idx val="15"/>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AE9A-4C22-9200-311EC3AA74ED}"/>
                </c:ext>
              </c:extLst>
            </c:dLbl>
            <c:dLbl>
              <c:idx val="16"/>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0-AE9A-4C22-9200-311EC3AA74ED}"/>
                </c:ext>
              </c:extLst>
            </c:dLbl>
            <c:dLbl>
              <c:idx val="17"/>
              <c:spPr/>
              <c:txPr>
                <a:bodyPr/>
                <a:lstStyle/>
                <a:p>
                  <a:pPr algn="ctr" rtl="0">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1-AE9A-4C22-9200-311EC3AA74ED}"/>
                </c:ext>
              </c:extLst>
            </c:dLbl>
            <c:dLbl>
              <c:idx val="18"/>
              <c:spPr/>
              <c:txPr>
                <a:bodyPr/>
                <a:lstStyle/>
                <a:p>
                  <a:pPr algn="ctr">
                    <a:defRPr lang="en-US" sz="900" b="0" i="0" u="none" strike="noStrike" kern="1200" baseline="0">
                      <a:solidFill>
                        <a:srgbClr val="C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2-AE9A-4C22-9200-311EC3AA74ED}"/>
                </c:ext>
              </c:extLst>
            </c:dLbl>
            <c:spPr>
              <a:noFill/>
              <a:ln>
                <a:noFill/>
              </a:ln>
              <a:effectLst/>
            </c:spPr>
            <c:txPr>
              <a:bodyPr/>
              <a:lstStyle/>
              <a:p>
                <a:pPr>
                  <a:defRPr sz="900">
                    <a:solidFill>
                      <a:srgbClr val="C00000"/>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Sheet1!$A$2:$A$23</c:f>
              <c:strCache>
                <c:ptCount val="22"/>
                <c:pt idx="0">
                  <c:v>Sugar</c:v>
                </c:pt>
                <c:pt idx="1">
                  <c:v>Gold</c:v>
                </c:pt>
                <c:pt idx="2">
                  <c:v>Silver</c:v>
                </c:pt>
                <c:pt idx="3">
                  <c:v>Soybeans</c:v>
                </c:pt>
                <c:pt idx="4">
                  <c:v>Corn</c:v>
                </c:pt>
                <c:pt idx="5">
                  <c:v>Live cattle</c:v>
                </c:pt>
                <c:pt idx="6">
                  <c:v>Natural gas</c:v>
                </c:pt>
                <c:pt idx="7">
                  <c:v>Soybean meal</c:v>
                </c:pt>
                <c:pt idx="8">
                  <c:v>Lean hogs</c:v>
                </c:pt>
                <c:pt idx="9">
                  <c:v>Wheat</c:v>
                </c:pt>
                <c:pt idx="10">
                  <c:v>Coffee</c:v>
                </c:pt>
                <c:pt idx="11">
                  <c:v>Zinc</c:v>
                </c:pt>
                <c:pt idx="12">
                  <c:v>Soybean oil</c:v>
                </c:pt>
                <c:pt idx="13">
                  <c:v>Copper</c:v>
                </c:pt>
                <c:pt idx="14">
                  <c:v>Cotton</c:v>
                </c:pt>
                <c:pt idx="15">
                  <c:v>Kansas wheat</c:v>
                </c:pt>
                <c:pt idx="16">
                  <c:v>Aluminum</c:v>
                </c:pt>
                <c:pt idx="17">
                  <c:v>Nickel</c:v>
                </c:pt>
                <c:pt idx="18">
                  <c:v>Heating oil</c:v>
                </c:pt>
                <c:pt idx="19">
                  <c:v>Brent crude oil</c:v>
                </c:pt>
                <c:pt idx="20">
                  <c:v>Unleaded gas</c:v>
                </c:pt>
                <c:pt idx="21">
                  <c:v>WTI crude oil</c:v>
                </c:pt>
              </c:strCache>
            </c:strRef>
          </c:cat>
          <c:val>
            <c:numRef>
              <c:f>Sheet1!$B$2:$B$23</c:f>
              <c:numCache>
                <c:formatCode>#,##0.00;\-#,##0.00;</c:formatCode>
                <c:ptCount val="22"/>
                <c:pt idx="0">
                  <c:v>0</c:v>
                </c:pt>
                <c:pt idx="1">
                  <c:v>0</c:v>
                </c:pt>
                <c:pt idx="2">
                  <c:v>0</c:v>
                </c:pt>
                <c:pt idx="3">
                  <c:v>0</c:v>
                </c:pt>
                <c:pt idx="4">
                  <c:v>0</c:v>
                </c:pt>
                <c:pt idx="5">
                  <c:v>0</c:v>
                </c:pt>
                <c:pt idx="6">
                  <c:v>-0.63</c:v>
                </c:pt>
                <c:pt idx="7">
                  <c:v>-1.07</c:v>
                </c:pt>
                <c:pt idx="8">
                  <c:v>-2.96</c:v>
                </c:pt>
                <c:pt idx="9">
                  <c:v>-3.08</c:v>
                </c:pt>
                <c:pt idx="10">
                  <c:v>-3.73</c:v>
                </c:pt>
                <c:pt idx="11">
                  <c:v>-4.38</c:v>
                </c:pt>
                <c:pt idx="12">
                  <c:v>-5.52</c:v>
                </c:pt>
                <c:pt idx="13">
                  <c:v>-6.77</c:v>
                </c:pt>
                <c:pt idx="14">
                  <c:v>-7.5</c:v>
                </c:pt>
                <c:pt idx="15">
                  <c:v>-8.5</c:v>
                </c:pt>
                <c:pt idx="16">
                  <c:v>-11.43</c:v>
                </c:pt>
                <c:pt idx="17">
                  <c:v>-15.66</c:v>
                </c:pt>
                <c:pt idx="18">
                  <c:v>-28.38</c:v>
                </c:pt>
                <c:pt idx="19">
                  <c:v>-34.99</c:v>
                </c:pt>
                <c:pt idx="20">
                  <c:v>-37.78</c:v>
                </c:pt>
                <c:pt idx="21">
                  <c:v>-37.869999999999997</c:v>
                </c:pt>
              </c:numCache>
            </c:numRef>
          </c:val>
          <c:extLst>
            <c:ext xmlns:c16="http://schemas.microsoft.com/office/drawing/2014/chart" uri="{C3380CC4-5D6E-409C-BE32-E72D297353CC}">
              <c16:uniqueId val="{00000013-AE9A-4C22-9200-311EC3AA74ED}"/>
            </c:ext>
          </c:extLst>
        </c:ser>
        <c:ser>
          <c:idx val="1"/>
          <c:order val="1"/>
          <c:tx>
            <c:strRef>
              <c:f>Sheet1!$C$1</c:f>
              <c:strCache>
                <c:ptCount val="1"/>
                <c:pt idx="0">
                  <c:v>Positive</c:v>
                </c:pt>
              </c:strCache>
            </c:strRef>
          </c:tx>
          <c:spPr>
            <a:solidFill>
              <a:schemeClr val="bg1">
                <a:lumMod val="75000"/>
              </a:schemeClr>
            </a:solidFill>
          </c:spPr>
          <c:invertIfNegative val="0"/>
          <c:dLbls>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Sheet1!$A$2:$A$23</c:f>
              <c:strCache>
                <c:ptCount val="22"/>
                <c:pt idx="0">
                  <c:v>Sugar</c:v>
                </c:pt>
                <c:pt idx="1">
                  <c:v>Gold</c:v>
                </c:pt>
                <c:pt idx="2">
                  <c:v>Silver</c:v>
                </c:pt>
                <c:pt idx="3">
                  <c:v>Soybeans</c:v>
                </c:pt>
                <c:pt idx="4">
                  <c:v>Corn</c:v>
                </c:pt>
                <c:pt idx="5">
                  <c:v>Live cattle</c:v>
                </c:pt>
                <c:pt idx="6">
                  <c:v>Natural gas</c:v>
                </c:pt>
                <c:pt idx="7">
                  <c:v>Soybean meal</c:v>
                </c:pt>
                <c:pt idx="8">
                  <c:v>Lean hogs</c:v>
                </c:pt>
                <c:pt idx="9">
                  <c:v>Wheat</c:v>
                </c:pt>
                <c:pt idx="10">
                  <c:v>Coffee</c:v>
                </c:pt>
                <c:pt idx="11">
                  <c:v>Zinc</c:v>
                </c:pt>
                <c:pt idx="12">
                  <c:v>Soybean oil</c:v>
                </c:pt>
                <c:pt idx="13">
                  <c:v>Copper</c:v>
                </c:pt>
                <c:pt idx="14">
                  <c:v>Cotton</c:v>
                </c:pt>
                <c:pt idx="15">
                  <c:v>Kansas wheat</c:v>
                </c:pt>
                <c:pt idx="16">
                  <c:v>Aluminum</c:v>
                </c:pt>
                <c:pt idx="17">
                  <c:v>Nickel</c:v>
                </c:pt>
                <c:pt idx="18">
                  <c:v>Heating oil</c:v>
                </c:pt>
                <c:pt idx="19">
                  <c:v>Brent crude oil</c:v>
                </c:pt>
                <c:pt idx="20">
                  <c:v>Unleaded gas</c:v>
                </c:pt>
                <c:pt idx="21">
                  <c:v>WTI crude oil</c:v>
                </c:pt>
              </c:strCache>
            </c:strRef>
          </c:cat>
          <c:val>
            <c:numRef>
              <c:f>Sheet1!$C$2:$C$23</c:f>
              <c:numCache>
                <c:formatCode>#,##0.00;\-#,##0.00;</c:formatCode>
                <c:ptCount val="22"/>
                <c:pt idx="0">
                  <c:v>7.41</c:v>
                </c:pt>
                <c:pt idx="1">
                  <c:v>6.59</c:v>
                </c:pt>
                <c:pt idx="2">
                  <c:v>4.72</c:v>
                </c:pt>
                <c:pt idx="3">
                  <c:v>2.73</c:v>
                </c:pt>
                <c:pt idx="4">
                  <c:v>2.12</c:v>
                </c:pt>
                <c:pt idx="5">
                  <c:v>1.33</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numCache>
            </c:numRef>
          </c:val>
          <c:extLst>
            <c:ext xmlns:c16="http://schemas.microsoft.com/office/drawing/2014/chart" uri="{C3380CC4-5D6E-409C-BE32-E72D297353CC}">
              <c16:uniqueId val="{00000014-AE9A-4C22-9200-311EC3AA74ED}"/>
            </c:ext>
          </c:extLst>
        </c:ser>
        <c:dLbls>
          <c:showLegendKey val="0"/>
          <c:showVal val="0"/>
          <c:showCatName val="0"/>
          <c:showSerName val="0"/>
          <c:showPercent val="0"/>
          <c:showBubbleSize val="0"/>
        </c:dLbls>
        <c:gapWidth val="106"/>
        <c:overlap val="100"/>
        <c:axId val="106872192"/>
        <c:axId val="108205184"/>
      </c:barChart>
      <c:catAx>
        <c:axId val="106872192"/>
        <c:scaling>
          <c:orientation val="maxMin"/>
        </c:scaling>
        <c:delete val="0"/>
        <c:axPos val="l"/>
        <c:numFmt formatCode="General" sourceLinked="1"/>
        <c:majorTickMark val="none"/>
        <c:minorTickMark val="none"/>
        <c:tickLblPos val="low"/>
        <c:txPr>
          <a:bodyPr/>
          <a:lstStyle/>
          <a:p>
            <a:pPr>
              <a:defRPr sz="900"/>
            </a:pPr>
            <a:endParaRPr lang="en-US"/>
          </a:p>
        </c:txPr>
        <c:crossAx val="108205184"/>
        <c:crosses val="autoZero"/>
        <c:auto val="1"/>
        <c:lblAlgn val="ctr"/>
        <c:lblOffset val="100"/>
        <c:noMultiLvlLbl val="0"/>
      </c:catAx>
      <c:valAx>
        <c:axId val="108205184"/>
        <c:scaling>
          <c:orientation val="minMax"/>
          <c:max val="8"/>
          <c:min val="-44"/>
        </c:scaling>
        <c:delete val="0"/>
        <c:axPos val="b"/>
        <c:numFmt formatCode="#,##0.00;\-#,##0.00;" sourceLinked="1"/>
        <c:majorTickMark val="none"/>
        <c:minorTickMark val="none"/>
        <c:tickLblPos val="none"/>
        <c:spPr>
          <a:ln>
            <a:noFill/>
          </a:ln>
        </c:spPr>
        <c:crossAx val="106872192"/>
        <c:crosses val="max"/>
        <c:crossBetween val="between"/>
        <c:majorUnit val="1"/>
      </c:valAx>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7008470532092603E-2"/>
          <c:y val="0.18831622080049765"/>
          <c:w val="0.86383052970651397"/>
          <c:h val="0.53676885965070908"/>
        </c:manualLayout>
      </c:layout>
      <c:barChart>
        <c:barDir val="col"/>
        <c:grouping val="clustered"/>
        <c:varyColors val="0"/>
        <c:ser>
          <c:idx val="0"/>
          <c:order val="0"/>
          <c:tx>
            <c:strRef>
              <c:f>Sheet1!$B$1</c:f>
              <c:strCache>
                <c:ptCount val="1"/>
                <c:pt idx="0">
                  <c:v>Series 1</c:v>
                </c:pt>
              </c:strCache>
            </c:strRef>
          </c:tx>
          <c:spPr>
            <a:solidFill>
              <a:srgbClr val="B1B1B1"/>
            </a:solidFill>
            <a:ln w="0" cap="flat" cmpd="sng" algn="ctr">
              <a:noFill/>
              <a:prstDash val="solid"/>
              <a:round/>
              <a:headEnd type="none" w="med" len="med"/>
              <a:tailEnd type="none" w="med" len="med"/>
            </a:ln>
            <a:effectLst/>
          </c:spPr>
          <c:invertIfNegative val="0"/>
          <c:dLbls>
            <c:dLbl>
              <c:idx val="1"/>
              <c:spPr/>
              <c:txPr>
                <a:bodyPr/>
                <a:lstStyle/>
                <a:p>
                  <a:pPr algn="ctr" rtl="0">
                    <a:defRPr lang="en-US" sz="900" b="0" i="0" u="none" strike="noStrike" kern="1200" baseline="0">
                      <a:solidFill>
                        <a:srgbClr val="35627D"/>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5981-4208-9426-90633C02D95D}"/>
                </c:ext>
              </c:extLst>
            </c:dLbl>
            <c:dLbl>
              <c:idx val="2"/>
              <c:layout>
                <c:manualLayout>
                  <c:x val="0"/>
                  <c:y val="9.1868804316770497E-3"/>
                </c:manualLayout>
              </c:layout>
              <c:spPr/>
              <c:txPr>
                <a:bodyPr/>
                <a:lstStyle/>
                <a:p>
                  <a:pPr algn="ctr" rtl="0">
                    <a:defRPr lang="en-US" sz="900" b="0" i="0" u="none" strike="noStrike" kern="1200" baseline="0">
                      <a:solidFill>
                        <a:srgbClr val="35627D"/>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81-4208-9426-90633C02D95D}"/>
                </c:ext>
              </c:extLst>
            </c:dLbl>
            <c:dLbl>
              <c:idx val="3"/>
              <c:layout>
                <c:manualLayout>
                  <c:x val="7.5757575757575803E-3"/>
                  <c:y val="4.5938018755673502E-3"/>
                </c:manualLayout>
              </c:layout>
              <c:spPr/>
              <c:txPr>
                <a:bodyPr/>
                <a:lstStyle/>
                <a:p>
                  <a:pPr algn="ctr" rtl="0">
                    <a:defRPr lang="en-US" sz="900" b="0" i="0" u="none" strike="noStrike" kern="1200" baseline="0">
                      <a:solidFill>
                        <a:srgbClr val="35627D"/>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981-4208-9426-90633C02D95D}"/>
                </c:ext>
              </c:extLst>
            </c:dLbl>
            <c:spPr>
              <a:noFill/>
              <a:ln>
                <a:noFill/>
              </a:ln>
              <a:effectLst/>
            </c:spPr>
            <c:txPr>
              <a:bodyPr/>
              <a:lstStyle/>
              <a:p>
                <a:pPr>
                  <a:defRPr sz="900" b="0" i="0">
                    <a:solidFill>
                      <a:srgbClr val="35627D"/>
                    </a:solidFill>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10-Year US Treasury</c:v>
                </c:pt>
                <c:pt idx="1">
                  <c:v>State and Local Municipals</c:v>
                </c:pt>
                <c:pt idx="2">
                  <c:v>AAA-AA Corporates</c:v>
                </c:pt>
                <c:pt idx="3">
                  <c:v>A-BBB Corporates</c:v>
                </c:pt>
              </c:strCache>
            </c:strRef>
          </c:cat>
          <c:val>
            <c:numRef>
              <c:f>Sheet1!$B$2:$B$5</c:f>
              <c:numCache>
                <c:formatCode>0.00</c:formatCode>
                <c:ptCount val="4"/>
                <c:pt idx="0">
                  <c:v>2.69</c:v>
                </c:pt>
                <c:pt idx="1">
                  <c:v>3.3</c:v>
                </c:pt>
                <c:pt idx="2">
                  <c:v>3.52</c:v>
                </c:pt>
                <c:pt idx="3">
                  <c:v>4.3600000000000003</c:v>
                </c:pt>
              </c:numCache>
            </c:numRef>
          </c:val>
          <c:extLst>
            <c:ext xmlns:c16="http://schemas.microsoft.com/office/drawing/2014/chart" uri="{C3380CC4-5D6E-409C-BE32-E72D297353CC}">
              <c16:uniqueId val="{00000003-5981-4208-9426-90633C02D95D}"/>
            </c:ext>
          </c:extLst>
        </c:ser>
        <c:dLbls>
          <c:showLegendKey val="0"/>
          <c:showVal val="1"/>
          <c:showCatName val="0"/>
          <c:showSerName val="0"/>
          <c:showPercent val="0"/>
          <c:showBubbleSize val="0"/>
        </c:dLbls>
        <c:gapWidth val="24"/>
        <c:overlap val="74"/>
        <c:axId val="108243200"/>
        <c:axId val="108249088"/>
      </c:barChart>
      <c:catAx>
        <c:axId val="108243200"/>
        <c:scaling>
          <c:orientation val="minMax"/>
        </c:scaling>
        <c:delete val="0"/>
        <c:axPos val="b"/>
        <c:numFmt formatCode="General" sourceLinked="0"/>
        <c:majorTickMark val="none"/>
        <c:minorTickMark val="none"/>
        <c:tickLblPos val="nextTo"/>
        <c:spPr>
          <a:ln w="6350">
            <a:solidFill>
              <a:schemeClr val="bg1">
                <a:lumMod val="65000"/>
              </a:schemeClr>
            </a:solidFill>
          </a:ln>
        </c:spPr>
        <c:txPr>
          <a:bodyPr rot="0" vert="horz" anchor="ctr" anchorCtr="0">
            <a:noAutofit/>
          </a:bodyPr>
          <a:lstStyle/>
          <a:p>
            <a:pPr>
              <a:defRPr sz="900" b="0" i="0">
                <a:solidFill>
                  <a:schemeClr val="tx1"/>
                </a:solidFill>
                <a:latin typeface="Arial" pitchFamily="34" charset="0"/>
                <a:cs typeface="Arial" pitchFamily="34" charset="0"/>
              </a:defRPr>
            </a:pPr>
            <a:endParaRPr lang="en-US"/>
          </a:p>
        </c:txPr>
        <c:crossAx val="108249088"/>
        <c:crosses val="autoZero"/>
        <c:auto val="1"/>
        <c:lblAlgn val="ctr"/>
        <c:lblOffset val="100"/>
        <c:tickLblSkip val="1"/>
        <c:noMultiLvlLbl val="0"/>
      </c:catAx>
      <c:valAx>
        <c:axId val="108249088"/>
        <c:scaling>
          <c:orientation val="minMax"/>
        </c:scaling>
        <c:delete val="1"/>
        <c:axPos val="l"/>
        <c:numFmt formatCode="0.00" sourceLinked="1"/>
        <c:majorTickMark val="out"/>
        <c:minorTickMark val="none"/>
        <c:tickLblPos val="none"/>
        <c:crossAx val="1082432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555854418357268"/>
          <c:y val="0.22494609989273293"/>
          <c:w val="0.6497314793708685"/>
          <c:h val="0.55820465193645863"/>
        </c:manualLayout>
      </c:layout>
      <c:scatterChart>
        <c:scatterStyle val="lineMarker"/>
        <c:varyColors val="0"/>
        <c:ser>
          <c:idx val="0"/>
          <c:order val="0"/>
          <c:tx>
            <c:strRef>
              <c:f>Sheet1!$B$1</c:f>
              <c:strCache>
                <c:ptCount val="1"/>
                <c:pt idx="0">
                  <c:v>9/29/2017</c:v>
                </c:pt>
              </c:strCache>
            </c:strRef>
          </c:tx>
          <c:spPr>
            <a:ln>
              <a:solidFill>
                <a:schemeClr val="bg1">
                  <a:lumMod val="50000"/>
                </a:schemeClr>
              </a:solidFill>
            </a:ln>
          </c:spPr>
          <c:marker>
            <c:symbol val="none"/>
          </c:marker>
          <c:dLbls>
            <c:dLbl>
              <c:idx val="7"/>
              <c:layout>
                <c:manualLayout>
                  <c:x val="-2.701922346326267E-2"/>
                  <c:y val="4.8869927923196305E-2"/>
                </c:manualLayout>
              </c:layout>
              <c:tx>
                <c:rich>
                  <a:bodyPr/>
                  <a:lstStyle/>
                  <a:p>
                    <a:r>
                      <a:rPr lang="en-US" dirty="0"/>
                      <a:t>12/31/2017</a:t>
                    </a:r>
                  </a:p>
                </c:rich>
              </c:tx>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0-21E0-422C-816A-26355DE0990C}"/>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Sheet1!$B$2:$B$9</c:f>
              <c:numCache>
                <c:formatCode>0.00</c:formatCode>
                <c:ptCount val="8"/>
                <c:pt idx="0">
                  <c:v>1.39</c:v>
                </c:pt>
                <c:pt idx="1">
                  <c:v>1.53</c:v>
                </c:pt>
                <c:pt idx="2">
                  <c:v>1.76</c:v>
                </c:pt>
                <c:pt idx="3">
                  <c:v>1.89</c:v>
                </c:pt>
                <c:pt idx="4">
                  <c:v>1.98</c:v>
                </c:pt>
                <c:pt idx="5">
                  <c:v>2.2000000000000002</c:v>
                </c:pt>
                <c:pt idx="6">
                  <c:v>2.4</c:v>
                </c:pt>
                <c:pt idx="7">
                  <c:v>2.74</c:v>
                </c:pt>
              </c:numCache>
            </c:numRef>
          </c:yVal>
          <c:smooth val="0"/>
          <c:extLst>
            <c:ext xmlns:c16="http://schemas.microsoft.com/office/drawing/2014/chart" uri="{C3380CC4-5D6E-409C-BE32-E72D297353CC}">
              <c16:uniqueId val="{00000001-21E0-422C-816A-26355DE0990C}"/>
            </c:ext>
          </c:extLst>
        </c:ser>
        <c:ser>
          <c:idx val="1"/>
          <c:order val="1"/>
          <c:tx>
            <c:strRef>
              <c:f>Sheet1!$C$1</c:f>
              <c:strCache>
                <c:ptCount val="1"/>
                <c:pt idx="0">
                  <c:v>9/28/2018</c:v>
                </c:pt>
              </c:strCache>
            </c:strRef>
          </c:tx>
          <c:spPr>
            <a:ln>
              <a:solidFill>
                <a:srgbClr val="437189"/>
              </a:solidFill>
            </a:ln>
          </c:spPr>
          <c:marker>
            <c:symbol val="none"/>
          </c:marker>
          <c:dLbls>
            <c:dLbl>
              <c:idx val="7"/>
              <c:layout>
                <c:manualLayout>
                  <c:x val="-2.7019223463262812E-2"/>
                  <c:y val="-4.428592617929545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21E0-422C-816A-26355DE0990C}"/>
                </c:ext>
              </c:extLst>
            </c:dLbl>
            <c:spPr>
              <a:noFill/>
              <a:ln>
                <a:noFill/>
              </a:ln>
              <a:effectLst/>
            </c:spPr>
            <c:txPr>
              <a:bodyPr/>
              <a:lstStyle/>
              <a:p>
                <a:pPr>
                  <a:defRPr>
                    <a:solidFill>
                      <a:schemeClr val="tx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Sheet1!$C$2:$C$9</c:f>
              <c:numCache>
                <c:formatCode>0.00</c:formatCode>
                <c:ptCount val="8"/>
                <c:pt idx="0">
                  <c:v>2.19</c:v>
                </c:pt>
                <c:pt idx="1">
                  <c:v>2.36</c:v>
                </c:pt>
                <c:pt idx="2">
                  <c:v>2.59</c:v>
                </c:pt>
                <c:pt idx="3">
                  <c:v>2.81</c:v>
                </c:pt>
                <c:pt idx="4">
                  <c:v>2.88</c:v>
                </c:pt>
                <c:pt idx="5">
                  <c:v>2.94</c:v>
                </c:pt>
                <c:pt idx="6">
                  <c:v>3.05</c:v>
                </c:pt>
                <c:pt idx="7">
                  <c:v>3.19</c:v>
                </c:pt>
              </c:numCache>
            </c:numRef>
          </c:yVal>
          <c:smooth val="0"/>
          <c:extLst>
            <c:ext xmlns:c16="http://schemas.microsoft.com/office/drawing/2014/chart" uri="{C3380CC4-5D6E-409C-BE32-E72D297353CC}">
              <c16:uniqueId val="{00000003-21E0-422C-816A-26355DE0990C}"/>
            </c:ext>
          </c:extLst>
        </c:ser>
        <c:ser>
          <c:idx val="2"/>
          <c:order val="2"/>
          <c:tx>
            <c:strRef>
              <c:f>Sheet1!$D$1</c:f>
              <c:strCache>
                <c:ptCount val="1"/>
                <c:pt idx="0">
                  <c:v>12/31/2018</c:v>
                </c:pt>
              </c:strCache>
            </c:strRef>
          </c:tx>
          <c:spPr>
            <a:ln>
              <a:solidFill>
                <a:srgbClr val="92B9CB"/>
              </a:solidFill>
            </a:ln>
          </c:spPr>
          <c:marker>
            <c:symbol val="none"/>
          </c:marker>
          <c:dLbls>
            <c:dLbl>
              <c:idx val="7"/>
              <c:layout>
                <c:manualLayout>
                  <c:x val="-3.4739001595623431E-2"/>
                  <c:y val="4.9103961308567994E-3"/>
                </c:manualLayout>
              </c:layout>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21E0-422C-816A-26355DE0990C}"/>
                </c:ext>
              </c:extLst>
            </c:dLbl>
            <c:spPr>
              <a:noFill/>
              <a:ln>
                <a:noFill/>
              </a:ln>
              <a:effectLst/>
            </c:spPr>
            <c:txPr>
              <a:bodyPr/>
              <a:lstStyle/>
              <a:p>
                <a:pPr>
                  <a:defRPr>
                    <a:solidFill>
                      <a:schemeClr val="bg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Sheet1!$D$2:$D$9</c:f>
              <c:numCache>
                <c:formatCode>0.00</c:formatCode>
                <c:ptCount val="8"/>
                <c:pt idx="0">
                  <c:v>2.4500000000000002</c:v>
                </c:pt>
                <c:pt idx="1">
                  <c:v>2.56</c:v>
                </c:pt>
                <c:pt idx="2">
                  <c:v>2.63</c:v>
                </c:pt>
                <c:pt idx="3">
                  <c:v>2.48</c:v>
                </c:pt>
                <c:pt idx="4">
                  <c:v>2.46</c:v>
                </c:pt>
                <c:pt idx="5">
                  <c:v>2.5099999999999998</c:v>
                </c:pt>
                <c:pt idx="6">
                  <c:v>2.69</c:v>
                </c:pt>
                <c:pt idx="7">
                  <c:v>3.02</c:v>
                </c:pt>
              </c:numCache>
            </c:numRef>
          </c:yVal>
          <c:smooth val="0"/>
          <c:extLst>
            <c:ext xmlns:c16="http://schemas.microsoft.com/office/drawing/2014/chart" uri="{C3380CC4-5D6E-409C-BE32-E72D297353CC}">
              <c16:uniqueId val="{00000005-21E0-422C-816A-26355DE0990C}"/>
            </c:ext>
          </c:extLst>
        </c:ser>
        <c:dLbls>
          <c:showLegendKey val="0"/>
          <c:showVal val="0"/>
          <c:showCatName val="0"/>
          <c:showSerName val="0"/>
          <c:showPercent val="0"/>
          <c:showBubbleSize val="0"/>
        </c:dLbls>
        <c:axId val="111352832"/>
        <c:axId val="111375104"/>
      </c:scatterChart>
      <c:valAx>
        <c:axId val="111352832"/>
        <c:scaling>
          <c:orientation val="minMax"/>
          <c:max val="360"/>
          <c:min val="0"/>
        </c:scaling>
        <c:delete val="0"/>
        <c:axPos val="b"/>
        <c:numFmt formatCode="General" sourceLinked="1"/>
        <c:majorTickMark val="none"/>
        <c:minorTickMark val="none"/>
        <c:tickLblPos val="none"/>
        <c:spPr>
          <a:ln w="6350">
            <a:solidFill>
              <a:schemeClr val="bg1">
                <a:lumMod val="65000"/>
              </a:schemeClr>
            </a:solidFill>
          </a:ln>
        </c:spPr>
        <c:txPr>
          <a:bodyPr rot="0" vert="horz"/>
          <a:lstStyle/>
          <a:p>
            <a:pPr>
              <a:defRPr sz="600">
                <a:solidFill>
                  <a:schemeClr val="tx1"/>
                </a:solidFill>
                <a:latin typeface="+mn-lt"/>
              </a:defRPr>
            </a:pPr>
            <a:endParaRPr lang="en-US"/>
          </a:p>
        </c:txPr>
        <c:crossAx val="111375104"/>
        <c:crosses val="autoZero"/>
        <c:crossBetween val="midCat"/>
      </c:valAx>
      <c:valAx>
        <c:axId val="111375104"/>
        <c:scaling>
          <c:orientation val="minMax"/>
          <c:max val="4"/>
          <c:min val="0"/>
        </c:scaling>
        <c:delete val="0"/>
        <c:axPos val="l"/>
        <c:numFmt formatCode="0.00" sourceLinked="1"/>
        <c:majorTickMark val="none"/>
        <c:minorTickMark val="none"/>
        <c:tickLblPos val="nextTo"/>
        <c:spPr>
          <a:ln w="6350">
            <a:solidFill>
              <a:schemeClr val="bg1">
                <a:lumMod val="65000"/>
              </a:schemeClr>
            </a:solidFill>
          </a:ln>
        </c:spPr>
        <c:txPr>
          <a:bodyPr/>
          <a:lstStyle/>
          <a:p>
            <a:pPr>
              <a:defRPr sz="850">
                <a:solidFill>
                  <a:schemeClr val="tx1"/>
                </a:solidFill>
              </a:defRPr>
            </a:pPr>
            <a:endParaRPr lang="en-US"/>
          </a:p>
        </c:txPr>
        <c:crossAx val="111352832"/>
        <c:crosses val="autoZero"/>
        <c:crossBetween val="midCat"/>
        <c:majorUnit val="1"/>
      </c:valAx>
    </c:plotArea>
    <c:plotVisOnly val="1"/>
    <c:dispBlanksAs val="gap"/>
    <c:showDLblsOverMax val="0"/>
  </c:chart>
  <c:txPr>
    <a:bodyPr/>
    <a:lstStyle/>
    <a:p>
      <a:pPr>
        <a:defRPr sz="900">
          <a:solidFill>
            <a:schemeClr val="bg1">
              <a:lumMod val="50000"/>
            </a:schemeClr>
          </a:solidFill>
          <a:latin typeface="Arial" pitchFamily="34" charset="0"/>
          <a:cs typeface="Arial" pitchFamily="34" charset="0"/>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787653881380702E-2"/>
          <c:y val="0.14624568442710387"/>
          <c:w val="0.93980001719767303"/>
          <c:h val="0.78563196717018968"/>
        </c:manualLayout>
      </c:layout>
      <c:areaChart>
        <c:grouping val="standard"/>
        <c:varyColors val="0"/>
        <c:ser>
          <c:idx val="1"/>
          <c:order val="1"/>
          <c:tx>
            <c:strRef>
              <c:f>Sheet1!$C$1</c:f>
              <c:strCache>
                <c:ptCount val="1"/>
                <c:pt idx="0">
                  <c:v>line</c:v>
                </c:pt>
              </c:strCache>
            </c:strRef>
          </c:tx>
          <c:spPr>
            <a:solidFill>
              <a:srgbClr val="C9DAE2"/>
            </a:solidFill>
            <a:ln w="25400">
              <a:noFill/>
            </a:ln>
          </c:spPr>
          <c:cat>
            <c:numRef>
              <c:f>Sheet1!$A$2:$A$263</c:f>
              <c:numCache>
                <c:formatCode>mmm\ dd\,\ yyyy</c:formatCode>
                <c:ptCount val="262"/>
                <c:pt idx="0">
                  <c:v>43098</c:v>
                </c:pt>
                <c:pt idx="1">
                  <c:v>43101</c:v>
                </c:pt>
                <c:pt idx="2">
                  <c:v>43102</c:v>
                </c:pt>
                <c:pt idx="3">
                  <c:v>43103</c:v>
                </c:pt>
                <c:pt idx="4">
                  <c:v>43104</c:v>
                </c:pt>
                <c:pt idx="5">
                  <c:v>43105</c:v>
                </c:pt>
                <c:pt idx="6">
                  <c:v>43108</c:v>
                </c:pt>
                <c:pt idx="7">
                  <c:v>43109</c:v>
                </c:pt>
                <c:pt idx="8">
                  <c:v>43110</c:v>
                </c:pt>
                <c:pt idx="9">
                  <c:v>43111</c:v>
                </c:pt>
                <c:pt idx="10">
                  <c:v>43112</c:v>
                </c:pt>
                <c:pt idx="11">
                  <c:v>43115</c:v>
                </c:pt>
                <c:pt idx="12">
                  <c:v>43116</c:v>
                </c:pt>
                <c:pt idx="13">
                  <c:v>43117</c:v>
                </c:pt>
                <c:pt idx="14">
                  <c:v>43118</c:v>
                </c:pt>
                <c:pt idx="15">
                  <c:v>43119</c:v>
                </c:pt>
                <c:pt idx="16">
                  <c:v>43122</c:v>
                </c:pt>
                <c:pt idx="17">
                  <c:v>43123</c:v>
                </c:pt>
                <c:pt idx="18">
                  <c:v>43124</c:v>
                </c:pt>
                <c:pt idx="19">
                  <c:v>43125</c:v>
                </c:pt>
                <c:pt idx="20">
                  <c:v>43126</c:v>
                </c:pt>
                <c:pt idx="21">
                  <c:v>43129</c:v>
                </c:pt>
                <c:pt idx="22">
                  <c:v>43130</c:v>
                </c:pt>
                <c:pt idx="23">
                  <c:v>43131</c:v>
                </c:pt>
                <c:pt idx="24">
                  <c:v>43132</c:v>
                </c:pt>
                <c:pt idx="25">
                  <c:v>43133</c:v>
                </c:pt>
                <c:pt idx="26">
                  <c:v>43136</c:v>
                </c:pt>
                <c:pt idx="27">
                  <c:v>43137</c:v>
                </c:pt>
                <c:pt idx="28">
                  <c:v>43138</c:v>
                </c:pt>
                <c:pt idx="29">
                  <c:v>43139</c:v>
                </c:pt>
                <c:pt idx="30">
                  <c:v>43140</c:v>
                </c:pt>
                <c:pt idx="31">
                  <c:v>43143</c:v>
                </c:pt>
                <c:pt idx="32">
                  <c:v>43144</c:v>
                </c:pt>
                <c:pt idx="33">
                  <c:v>43145</c:v>
                </c:pt>
                <c:pt idx="34">
                  <c:v>43146</c:v>
                </c:pt>
                <c:pt idx="35">
                  <c:v>43147</c:v>
                </c:pt>
                <c:pt idx="36">
                  <c:v>43150</c:v>
                </c:pt>
                <c:pt idx="37">
                  <c:v>43151</c:v>
                </c:pt>
                <c:pt idx="38">
                  <c:v>43152</c:v>
                </c:pt>
                <c:pt idx="39">
                  <c:v>43153</c:v>
                </c:pt>
                <c:pt idx="40">
                  <c:v>43154</c:v>
                </c:pt>
                <c:pt idx="41">
                  <c:v>43157</c:v>
                </c:pt>
                <c:pt idx="42">
                  <c:v>43158</c:v>
                </c:pt>
                <c:pt idx="43">
                  <c:v>43159</c:v>
                </c:pt>
                <c:pt idx="44">
                  <c:v>43160</c:v>
                </c:pt>
                <c:pt idx="45">
                  <c:v>43161</c:v>
                </c:pt>
                <c:pt idx="46">
                  <c:v>43164</c:v>
                </c:pt>
                <c:pt idx="47">
                  <c:v>43165</c:v>
                </c:pt>
                <c:pt idx="48">
                  <c:v>43166</c:v>
                </c:pt>
                <c:pt idx="49">
                  <c:v>43167</c:v>
                </c:pt>
                <c:pt idx="50">
                  <c:v>43168</c:v>
                </c:pt>
                <c:pt idx="51">
                  <c:v>43171</c:v>
                </c:pt>
                <c:pt idx="52">
                  <c:v>43172</c:v>
                </c:pt>
                <c:pt idx="53">
                  <c:v>43173</c:v>
                </c:pt>
                <c:pt idx="54">
                  <c:v>43174</c:v>
                </c:pt>
                <c:pt idx="55">
                  <c:v>43175</c:v>
                </c:pt>
                <c:pt idx="56">
                  <c:v>43178</c:v>
                </c:pt>
                <c:pt idx="57">
                  <c:v>43179</c:v>
                </c:pt>
                <c:pt idx="58">
                  <c:v>43180</c:v>
                </c:pt>
                <c:pt idx="59">
                  <c:v>43181</c:v>
                </c:pt>
                <c:pt idx="60">
                  <c:v>43182</c:v>
                </c:pt>
                <c:pt idx="61">
                  <c:v>43185</c:v>
                </c:pt>
                <c:pt idx="62">
                  <c:v>43186</c:v>
                </c:pt>
                <c:pt idx="63">
                  <c:v>43187</c:v>
                </c:pt>
                <c:pt idx="64">
                  <c:v>43188</c:v>
                </c:pt>
                <c:pt idx="65">
                  <c:v>43189</c:v>
                </c:pt>
                <c:pt idx="66">
                  <c:v>43192</c:v>
                </c:pt>
                <c:pt idx="67">
                  <c:v>43193</c:v>
                </c:pt>
                <c:pt idx="68">
                  <c:v>43194</c:v>
                </c:pt>
                <c:pt idx="69">
                  <c:v>43195</c:v>
                </c:pt>
                <c:pt idx="70">
                  <c:v>43196</c:v>
                </c:pt>
                <c:pt idx="71">
                  <c:v>43199</c:v>
                </c:pt>
                <c:pt idx="72">
                  <c:v>43200</c:v>
                </c:pt>
                <c:pt idx="73">
                  <c:v>43201</c:v>
                </c:pt>
                <c:pt idx="74">
                  <c:v>43202</c:v>
                </c:pt>
                <c:pt idx="75">
                  <c:v>43203</c:v>
                </c:pt>
                <c:pt idx="76">
                  <c:v>43206</c:v>
                </c:pt>
                <c:pt idx="77">
                  <c:v>43207</c:v>
                </c:pt>
                <c:pt idx="78">
                  <c:v>43208</c:v>
                </c:pt>
                <c:pt idx="79">
                  <c:v>43209</c:v>
                </c:pt>
                <c:pt idx="80">
                  <c:v>43210</c:v>
                </c:pt>
                <c:pt idx="81">
                  <c:v>43213</c:v>
                </c:pt>
                <c:pt idx="82">
                  <c:v>43214</c:v>
                </c:pt>
                <c:pt idx="83">
                  <c:v>43215</c:v>
                </c:pt>
                <c:pt idx="84">
                  <c:v>43216</c:v>
                </c:pt>
                <c:pt idx="85">
                  <c:v>43217</c:v>
                </c:pt>
                <c:pt idx="86">
                  <c:v>43220</c:v>
                </c:pt>
                <c:pt idx="87">
                  <c:v>43221</c:v>
                </c:pt>
                <c:pt idx="88">
                  <c:v>43222</c:v>
                </c:pt>
                <c:pt idx="89">
                  <c:v>43223</c:v>
                </c:pt>
                <c:pt idx="90">
                  <c:v>43224</c:v>
                </c:pt>
                <c:pt idx="91">
                  <c:v>43227</c:v>
                </c:pt>
                <c:pt idx="92">
                  <c:v>43228</c:v>
                </c:pt>
                <c:pt idx="93">
                  <c:v>43229</c:v>
                </c:pt>
                <c:pt idx="94">
                  <c:v>43230</c:v>
                </c:pt>
                <c:pt idx="95">
                  <c:v>43231</c:v>
                </c:pt>
                <c:pt idx="96">
                  <c:v>43234</c:v>
                </c:pt>
                <c:pt idx="97">
                  <c:v>43235</c:v>
                </c:pt>
                <c:pt idx="98">
                  <c:v>43236</c:v>
                </c:pt>
                <c:pt idx="99">
                  <c:v>43237</c:v>
                </c:pt>
                <c:pt idx="100">
                  <c:v>43238</c:v>
                </c:pt>
                <c:pt idx="101">
                  <c:v>43241</c:v>
                </c:pt>
                <c:pt idx="102">
                  <c:v>43242</c:v>
                </c:pt>
                <c:pt idx="103">
                  <c:v>43243</c:v>
                </c:pt>
                <c:pt idx="104">
                  <c:v>43244</c:v>
                </c:pt>
                <c:pt idx="105">
                  <c:v>43245</c:v>
                </c:pt>
                <c:pt idx="106">
                  <c:v>43248</c:v>
                </c:pt>
                <c:pt idx="107">
                  <c:v>43249</c:v>
                </c:pt>
                <c:pt idx="108">
                  <c:v>43250</c:v>
                </c:pt>
                <c:pt idx="109">
                  <c:v>43251</c:v>
                </c:pt>
                <c:pt idx="110">
                  <c:v>43252</c:v>
                </c:pt>
                <c:pt idx="111">
                  <c:v>43255</c:v>
                </c:pt>
                <c:pt idx="112">
                  <c:v>43256</c:v>
                </c:pt>
                <c:pt idx="113">
                  <c:v>43257</c:v>
                </c:pt>
                <c:pt idx="114">
                  <c:v>43258</c:v>
                </c:pt>
                <c:pt idx="115">
                  <c:v>43259</c:v>
                </c:pt>
                <c:pt idx="116">
                  <c:v>43262</c:v>
                </c:pt>
                <c:pt idx="117">
                  <c:v>43263</c:v>
                </c:pt>
                <c:pt idx="118">
                  <c:v>43264</c:v>
                </c:pt>
                <c:pt idx="119">
                  <c:v>43265</c:v>
                </c:pt>
                <c:pt idx="120">
                  <c:v>43266</c:v>
                </c:pt>
                <c:pt idx="121">
                  <c:v>43269</c:v>
                </c:pt>
                <c:pt idx="122">
                  <c:v>43270</c:v>
                </c:pt>
                <c:pt idx="123">
                  <c:v>43271</c:v>
                </c:pt>
                <c:pt idx="124">
                  <c:v>43272</c:v>
                </c:pt>
                <c:pt idx="125">
                  <c:v>43273</c:v>
                </c:pt>
                <c:pt idx="126">
                  <c:v>43276</c:v>
                </c:pt>
                <c:pt idx="127">
                  <c:v>43277</c:v>
                </c:pt>
                <c:pt idx="128">
                  <c:v>43278</c:v>
                </c:pt>
                <c:pt idx="129">
                  <c:v>43279</c:v>
                </c:pt>
                <c:pt idx="130">
                  <c:v>43280</c:v>
                </c:pt>
                <c:pt idx="131">
                  <c:v>43283</c:v>
                </c:pt>
                <c:pt idx="132">
                  <c:v>43284</c:v>
                </c:pt>
                <c:pt idx="133">
                  <c:v>43285</c:v>
                </c:pt>
                <c:pt idx="134">
                  <c:v>43286</c:v>
                </c:pt>
                <c:pt idx="135">
                  <c:v>43287</c:v>
                </c:pt>
                <c:pt idx="136">
                  <c:v>43290</c:v>
                </c:pt>
                <c:pt idx="137">
                  <c:v>43291</c:v>
                </c:pt>
                <c:pt idx="138">
                  <c:v>43292</c:v>
                </c:pt>
                <c:pt idx="139">
                  <c:v>43293</c:v>
                </c:pt>
                <c:pt idx="140">
                  <c:v>43294</c:v>
                </c:pt>
                <c:pt idx="141">
                  <c:v>43297</c:v>
                </c:pt>
                <c:pt idx="142">
                  <c:v>43298</c:v>
                </c:pt>
                <c:pt idx="143">
                  <c:v>43299</c:v>
                </c:pt>
                <c:pt idx="144">
                  <c:v>43300</c:v>
                </c:pt>
                <c:pt idx="145">
                  <c:v>43301</c:v>
                </c:pt>
                <c:pt idx="146">
                  <c:v>43304</c:v>
                </c:pt>
                <c:pt idx="147">
                  <c:v>43305</c:v>
                </c:pt>
                <c:pt idx="148">
                  <c:v>43306</c:v>
                </c:pt>
                <c:pt idx="149">
                  <c:v>43307</c:v>
                </c:pt>
                <c:pt idx="150">
                  <c:v>43308</c:v>
                </c:pt>
                <c:pt idx="151">
                  <c:v>43311</c:v>
                </c:pt>
                <c:pt idx="152">
                  <c:v>43312</c:v>
                </c:pt>
                <c:pt idx="153">
                  <c:v>43313</c:v>
                </c:pt>
                <c:pt idx="154">
                  <c:v>43314</c:v>
                </c:pt>
                <c:pt idx="155">
                  <c:v>43315</c:v>
                </c:pt>
                <c:pt idx="156">
                  <c:v>43318</c:v>
                </c:pt>
                <c:pt idx="157">
                  <c:v>43319</c:v>
                </c:pt>
                <c:pt idx="158">
                  <c:v>43320</c:v>
                </c:pt>
                <c:pt idx="159">
                  <c:v>43321</c:v>
                </c:pt>
                <c:pt idx="160">
                  <c:v>43322</c:v>
                </c:pt>
                <c:pt idx="161">
                  <c:v>43325</c:v>
                </c:pt>
                <c:pt idx="162">
                  <c:v>43326</c:v>
                </c:pt>
                <c:pt idx="163">
                  <c:v>43327</c:v>
                </c:pt>
                <c:pt idx="164">
                  <c:v>43328</c:v>
                </c:pt>
                <c:pt idx="165">
                  <c:v>43329</c:v>
                </c:pt>
                <c:pt idx="166">
                  <c:v>43332</c:v>
                </c:pt>
                <c:pt idx="167">
                  <c:v>43333</c:v>
                </c:pt>
                <c:pt idx="168">
                  <c:v>43334</c:v>
                </c:pt>
                <c:pt idx="169">
                  <c:v>43335</c:v>
                </c:pt>
                <c:pt idx="170">
                  <c:v>43336</c:v>
                </c:pt>
                <c:pt idx="171">
                  <c:v>43339</c:v>
                </c:pt>
                <c:pt idx="172">
                  <c:v>43340</c:v>
                </c:pt>
                <c:pt idx="173">
                  <c:v>43341</c:v>
                </c:pt>
                <c:pt idx="174">
                  <c:v>43342</c:v>
                </c:pt>
                <c:pt idx="175">
                  <c:v>43343</c:v>
                </c:pt>
                <c:pt idx="176">
                  <c:v>43346</c:v>
                </c:pt>
                <c:pt idx="177">
                  <c:v>43347</c:v>
                </c:pt>
                <c:pt idx="178">
                  <c:v>43348</c:v>
                </c:pt>
                <c:pt idx="179">
                  <c:v>43349</c:v>
                </c:pt>
                <c:pt idx="180">
                  <c:v>43350</c:v>
                </c:pt>
                <c:pt idx="181">
                  <c:v>43353</c:v>
                </c:pt>
                <c:pt idx="182">
                  <c:v>43354</c:v>
                </c:pt>
                <c:pt idx="183">
                  <c:v>43355</c:v>
                </c:pt>
                <c:pt idx="184">
                  <c:v>43356</c:v>
                </c:pt>
                <c:pt idx="185">
                  <c:v>43357</c:v>
                </c:pt>
                <c:pt idx="186">
                  <c:v>43360</c:v>
                </c:pt>
                <c:pt idx="187">
                  <c:v>43361</c:v>
                </c:pt>
                <c:pt idx="188">
                  <c:v>43362</c:v>
                </c:pt>
                <c:pt idx="189">
                  <c:v>43363</c:v>
                </c:pt>
                <c:pt idx="190">
                  <c:v>43364</c:v>
                </c:pt>
                <c:pt idx="191">
                  <c:v>43367</c:v>
                </c:pt>
                <c:pt idx="192">
                  <c:v>43368</c:v>
                </c:pt>
                <c:pt idx="193">
                  <c:v>43369</c:v>
                </c:pt>
                <c:pt idx="194">
                  <c:v>43370</c:v>
                </c:pt>
                <c:pt idx="195" formatCode="m/d/yyyy">
                  <c:v>43371</c:v>
                </c:pt>
                <c:pt idx="196" formatCode="m/d/yyyy">
                  <c:v>43374</c:v>
                </c:pt>
                <c:pt idx="197" formatCode="m/d/yyyy">
                  <c:v>43375</c:v>
                </c:pt>
                <c:pt idx="198" formatCode="m/d/yyyy">
                  <c:v>43376</c:v>
                </c:pt>
                <c:pt idx="199" formatCode="m/d/yyyy">
                  <c:v>43377</c:v>
                </c:pt>
                <c:pt idx="200" formatCode="m/d/yyyy">
                  <c:v>43378</c:v>
                </c:pt>
                <c:pt idx="201" formatCode="m/d/yyyy">
                  <c:v>43381</c:v>
                </c:pt>
                <c:pt idx="202" formatCode="m/d/yyyy">
                  <c:v>43382</c:v>
                </c:pt>
                <c:pt idx="203" formatCode="m/d/yyyy">
                  <c:v>43383</c:v>
                </c:pt>
                <c:pt idx="204" formatCode="m/d/yyyy">
                  <c:v>43384</c:v>
                </c:pt>
                <c:pt idx="205" formatCode="m/d/yyyy">
                  <c:v>43385</c:v>
                </c:pt>
                <c:pt idx="206" formatCode="m/d/yyyy">
                  <c:v>43388</c:v>
                </c:pt>
                <c:pt idx="207" formatCode="m/d/yyyy">
                  <c:v>43389</c:v>
                </c:pt>
                <c:pt idx="208" formatCode="m/d/yyyy">
                  <c:v>43390</c:v>
                </c:pt>
                <c:pt idx="209" formatCode="m/d/yyyy">
                  <c:v>43391</c:v>
                </c:pt>
                <c:pt idx="210" formatCode="m/d/yyyy">
                  <c:v>43392</c:v>
                </c:pt>
                <c:pt idx="211" formatCode="m/d/yyyy">
                  <c:v>43395</c:v>
                </c:pt>
                <c:pt idx="212" formatCode="m/d/yyyy">
                  <c:v>43396</c:v>
                </c:pt>
                <c:pt idx="213" formatCode="m/d/yyyy">
                  <c:v>43397</c:v>
                </c:pt>
                <c:pt idx="214" formatCode="m/d/yyyy">
                  <c:v>43398</c:v>
                </c:pt>
                <c:pt idx="215" formatCode="m/d/yyyy">
                  <c:v>43399</c:v>
                </c:pt>
                <c:pt idx="216" formatCode="m/d/yyyy">
                  <c:v>43402</c:v>
                </c:pt>
                <c:pt idx="217" formatCode="m/d/yyyy">
                  <c:v>43403</c:v>
                </c:pt>
                <c:pt idx="218" formatCode="m/d/yyyy">
                  <c:v>43404</c:v>
                </c:pt>
                <c:pt idx="219" formatCode="m/d/yyyy">
                  <c:v>43405</c:v>
                </c:pt>
                <c:pt idx="220" formatCode="m/d/yyyy">
                  <c:v>43406</c:v>
                </c:pt>
                <c:pt idx="221" formatCode="m/d/yyyy">
                  <c:v>43409</c:v>
                </c:pt>
                <c:pt idx="222" formatCode="m/d/yyyy">
                  <c:v>43410</c:v>
                </c:pt>
                <c:pt idx="223" formatCode="m/d/yyyy">
                  <c:v>43411</c:v>
                </c:pt>
                <c:pt idx="224" formatCode="m/d/yyyy">
                  <c:v>43412</c:v>
                </c:pt>
                <c:pt idx="225" formatCode="m/d/yyyy">
                  <c:v>43413</c:v>
                </c:pt>
                <c:pt idx="226" formatCode="m/d/yyyy">
                  <c:v>43416</c:v>
                </c:pt>
                <c:pt idx="227" formatCode="m/d/yyyy">
                  <c:v>43417</c:v>
                </c:pt>
                <c:pt idx="228" formatCode="m/d/yyyy">
                  <c:v>43418</c:v>
                </c:pt>
                <c:pt idx="229" formatCode="m/d/yyyy">
                  <c:v>43419</c:v>
                </c:pt>
                <c:pt idx="230" formatCode="m/d/yyyy">
                  <c:v>43420</c:v>
                </c:pt>
                <c:pt idx="231" formatCode="m/d/yyyy">
                  <c:v>43423</c:v>
                </c:pt>
                <c:pt idx="232" formatCode="m/d/yyyy">
                  <c:v>43424</c:v>
                </c:pt>
                <c:pt idx="233" formatCode="m/d/yyyy">
                  <c:v>43425</c:v>
                </c:pt>
                <c:pt idx="234" formatCode="m/d/yyyy">
                  <c:v>43426</c:v>
                </c:pt>
                <c:pt idx="235" formatCode="m/d/yyyy">
                  <c:v>43427</c:v>
                </c:pt>
                <c:pt idx="236" formatCode="m/d/yyyy">
                  <c:v>43430</c:v>
                </c:pt>
                <c:pt idx="237" formatCode="m/d/yyyy">
                  <c:v>43431</c:v>
                </c:pt>
                <c:pt idx="238" formatCode="m/d/yyyy">
                  <c:v>43432</c:v>
                </c:pt>
                <c:pt idx="239" formatCode="m/d/yyyy">
                  <c:v>43433</c:v>
                </c:pt>
                <c:pt idx="240" formatCode="m/d/yyyy">
                  <c:v>43434</c:v>
                </c:pt>
                <c:pt idx="241" formatCode="m/d/yyyy">
                  <c:v>43437</c:v>
                </c:pt>
                <c:pt idx="242" formatCode="m/d/yyyy">
                  <c:v>43438</c:v>
                </c:pt>
                <c:pt idx="243" formatCode="m/d/yyyy">
                  <c:v>43439</c:v>
                </c:pt>
                <c:pt idx="244" formatCode="m/d/yyyy">
                  <c:v>43440</c:v>
                </c:pt>
                <c:pt idx="245" formatCode="m/d/yyyy">
                  <c:v>43441</c:v>
                </c:pt>
                <c:pt idx="246" formatCode="m/d/yyyy">
                  <c:v>43444</c:v>
                </c:pt>
                <c:pt idx="247" formatCode="m/d/yyyy">
                  <c:v>43445</c:v>
                </c:pt>
                <c:pt idx="248" formatCode="m/d/yyyy">
                  <c:v>43446</c:v>
                </c:pt>
                <c:pt idx="249" formatCode="m/d/yyyy">
                  <c:v>43447</c:v>
                </c:pt>
                <c:pt idx="250" formatCode="m/d/yyyy">
                  <c:v>43448</c:v>
                </c:pt>
                <c:pt idx="251" formatCode="m/d/yyyy">
                  <c:v>43451</c:v>
                </c:pt>
                <c:pt idx="252" formatCode="m/d/yyyy">
                  <c:v>43452</c:v>
                </c:pt>
                <c:pt idx="253" formatCode="m/d/yyyy">
                  <c:v>43453</c:v>
                </c:pt>
                <c:pt idx="254" formatCode="m/d/yyyy">
                  <c:v>43454</c:v>
                </c:pt>
                <c:pt idx="255" formatCode="m/d/yyyy">
                  <c:v>43455</c:v>
                </c:pt>
                <c:pt idx="256" formatCode="m/d/yyyy">
                  <c:v>43458</c:v>
                </c:pt>
                <c:pt idx="257" formatCode="m/d/yyyy">
                  <c:v>43459</c:v>
                </c:pt>
                <c:pt idx="258" formatCode="m/d/yyyy">
                  <c:v>43460</c:v>
                </c:pt>
                <c:pt idx="259" formatCode="m/d/yyyy">
                  <c:v>43461</c:v>
                </c:pt>
                <c:pt idx="260" formatCode="m/d/yyyy">
                  <c:v>43462</c:v>
                </c:pt>
                <c:pt idx="261" formatCode="m/d/yyyy">
                  <c:v>43465</c:v>
                </c:pt>
              </c:numCache>
            </c:numRef>
          </c:cat>
          <c:val>
            <c:numRef>
              <c:f>Sheet1!$C$2:$C$263</c:f>
              <c:numCache>
                <c:formatCode>#,##0.00</c:formatCode>
                <c:ptCount val="262"/>
                <c:pt idx="0">
                  <c:v>245.954512299209</c:v>
                </c:pt>
                <c:pt idx="1">
                  <c:v>245.93400891617799</c:v>
                </c:pt>
                <c:pt idx="2">
                  <c:v>247.75071038094501</c:v>
                </c:pt>
                <c:pt idx="3">
                  <c:v>248.89939274991201</c:v>
                </c:pt>
                <c:pt idx="4">
                  <c:v>250.892313088272</c:v>
                </c:pt>
                <c:pt idx="5">
                  <c:v>252.53298746702299</c:v>
                </c:pt>
                <c:pt idx="6">
                  <c:v>252.822838137914</c:v>
                </c:pt>
                <c:pt idx="7">
                  <c:v>253.20364915003299</c:v>
                </c:pt>
                <c:pt idx="8">
                  <c:v>253.06609611571</c:v>
                </c:pt>
                <c:pt idx="9">
                  <c:v>254.03964060296201</c:v>
                </c:pt>
                <c:pt idx="10">
                  <c:v>255.71617841202101</c:v>
                </c:pt>
                <c:pt idx="11">
                  <c:v>256.66925951030402</c:v>
                </c:pt>
                <c:pt idx="12">
                  <c:v>256.28051869628899</c:v>
                </c:pt>
                <c:pt idx="13">
                  <c:v>257.59102404416899</c:v>
                </c:pt>
                <c:pt idx="14">
                  <c:v>257.39787353624598</c:v>
                </c:pt>
                <c:pt idx="15">
                  <c:v>258.62904895494802</c:v>
                </c:pt>
                <c:pt idx="16">
                  <c:v>260.18810947555897</c:v>
                </c:pt>
                <c:pt idx="17">
                  <c:v>261.47341872790298</c:v>
                </c:pt>
                <c:pt idx="18">
                  <c:v>261.87030614480301</c:v>
                </c:pt>
                <c:pt idx="19">
                  <c:v>262.20351840694002</c:v>
                </c:pt>
                <c:pt idx="20">
                  <c:v>263.94877777467599</c:v>
                </c:pt>
                <c:pt idx="21">
                  <c:v>262.311176605578</c:v>
                </c:pt>
                <c:pt idx="22">
                  <c:v>259.73850497044498</c:v>
                </c:pt>
                <c:pt idx="23">
                  <c:v>259.83043144030802</c:v>
                </c:pt>
                <c:pt idx="24">
                  <c:v>259.647845322271</c:v>
                </c:pt>
                <c:pt idx="25">
                  <c:v>254.97855057832001</c:v>
                </c:pt>
                <c:pt idx="26">
                  <c:v>247.43354752600101</c:v>
                </c:pt>
                <c:pt idx="27">
                  <c:v>246.11582571853199</c:v>
                </c:pt>
                <c:pt idx="28">
                  <c:v>246.27904742065999</c:v>
                </c:pt>
                <c:pt idx="29">
                  <c:v>240.25295337805801</c:v>
                </c:pt>
                <c:pt idx="30">
                  <c:v>240.378600218933</c:v>
                </c:pt>
                <c:pt idx="31">
                  <c:v>243.23183394061601</c:v>
                </c:pt>
                <c:pt idx="32">
                  <c:v>244.01169340560801</c:v>
                </c:pt>
                <c:pt idx="33">
                  <c:v>247.17934445338801</c:v>
                </c:pt>
                <c:pt idx="34">
                  <c:v>250.275088836409</c:v>
                </c:pt>
                <c:pt idx="35">
                  <c:v>250.94167921648901</c:v>
                </c:pt>
                <c:pt idx="36">
                  <c:v>250.773162318017</c:v>
                </c:pt>
                <c:pt idx="37">
                  <c:v>249.61492561690301</c:v>
                </c:pt>
                <c:pt idx="38">
                  <c:v>249.19198986876299</c:v>
                </c:pt>
                <c:pt idx="39">
                  <c:v>248.901910407358</c:v>
                </c:pt>
                <c:pt idx="40">
                  <c:v>251.75776873849799</c:v>
                </c:pt>
                <c:pt idx="41">
                  <c:v>253.83719349911499</c:v>
                </c:pt>
                <c:pt idx="42">
                  <c:v>251.66595315068599</c:v>
                </c:pt>
                <c:pt idx="43">
                  <c:v>248.918002768094</c:v>
                </c:pt>
                <c:pt idx="44">
                  <c:v>245.990239748768</c:v>
                </c:pt>
                <c:pt idx="45">
                  <c:v>245.730930342889</c:v>
                </c:pt>
                <c:pt idx="46">
                  <c:v>247.31495219517799</c:v>
                </c:pt>
                <c:pt idx="47">
                  <c:v>248.955555649346</c:v>
                </c:pt>
                <c:pt idx="48">
                  <c:v>248.66508655562799</c:v>
                </c:pt>
                <c:pt idx="49">
                  <c:v>249.832852590339</c:v>
                </c:pt>
                <c:pt idx="50">
                  <c:v>252.62659734686801</c:v>
                </c:pt>
                <c:pt idx="51">
                  <c:v>253.519644974557</c:v>
                </c:pt>
                <c:pt idx="52">
                  <c:v>252.572215745948</c:v>
                </c:pt>
                <c:pt idx="53">
                  <c:v>251.43255517610299</c:v>
                </c:pt>
                <c:pt idx="54">
                  <c:v>251.28689350821</c:v>
                </c:pt>
                <c:pt idx="55">
                  <c:v>251.30188387707</c:v>
                </c:pt>
                <c:pt idx="56">
                  <c:v>248.62529166200699</c:v>
                </c:pt>
                <c:pt idx="57">
                  <c:v>248.845096956285</c:v>
                </c:pt>
                <c:pt idx="58">
                  <c:v>248.677812930155</c:v>
                </c:pt>
                <c:pt idx="59">
                  <c:v>244.631786915812</c:v>
                </c:pt>
                <c:pt idx="60">
                  <c:v>240.260847104036</c:v>
                </c:pt>
                <c:pt idx="61">
                  <c:v>243.89018668812301</c:v>
                </c:pt>
                <c:pt idx="62">
                  <c:v>242.574833743254</c:v>
                </c:pt>
                <c:pt idx="63">
                  <c:v>241.37327142121401</c:v>
                </c:pt>
                <c:pt idx="64">
                  <c:v>243.41246173024999</c:v>
                </c:pt>
                <c:pt idx="65">
                  <c:v>243.988176336284</c:v>
                </c:pt>
                <c:pt idx="66">
                  <c:v>241.023918234192</c:v>
                </c:pt>
                <c:pt idx="67">
                  <c:v>242.112301530027</c:v>
                </c:pt>
                <c:pt idx="68">
                  <c:v>243.05717548658799</c:v>
                </c:pt>
                <c:pt idx="69">
                  <c:v>245.37334341300101</c:v>
                </c:pt>
                <c:pt idx="70">
                  <c:v>242.41193037206401</c:v>
                </c:pt>
                <c:pt idx="71">
                  <c:v>243.34128603088701</c:v>
                </c:pt>
                <c:pt idx="72">
                  <c:v>246.65945943361001</c:v>
                </c:pt>
                <c:pt idx="73">
                  <c:v>245.898549237591</c:v>
                </c:pt>
                <c:pt idx="74">
                  <c:v>246.817711498329</c:v>
                </c:pt>
                <c:pt idx="75">
                  <c:v>246.46189081704</c:v>
                </c:pt>
                <c:pt idx="76">
                  <c:v>247.449172591343</c:v>
                </c:pt>
                <c:pt idx="77">
                  <c:v>249.21163694455899</c:v>
                </c:pt>
                <c:pt idx="78">
                  <c:v>250.274823904225</c:v>
                </c:pt>
                <c:pt idx="79">
                  <c:v>249.696891733559</c:v>
                </c:pt>
                <c:pt idx="80">
                  <c:v>247.628413893828</c:v>
                </c:pt>
                <c:pt idx="81">
                  <c:v>247.125402186054</c:v>
                </c:pt>
                <c:pt idx="82">
                  <c:v>245.41356662567699</c:v>
                </c:pt>
                <c:pt idx="83">
                  <c:v>244.59523268271101</c:v>
                </c:pt>
                <c:pt idx="84">
                  <c:v>246.36482821752401</c:v>
                </c:pt>
                <c:pt idx="85">
                  <c:v>247.07257277778601</c:v>
                </c:pt>
                <c:pt idx="86">
                  <c:v>246.31815730736901</c:v>
                </c:pt>
                <c:pt idx="87">
                  <c:v>245.989721528883</c:v>
                </c:pt>
                <c:pt idx="88">
                  <c:v>244.98940326853</c:v>
                </c:pt>
                <c:pt idx="89">
                  <c:v>244.13940628666001</c:v>
                </c:pt>
                <c:pt idx="90">
                  <c:v>246.011975698794</c:v>
                </c:pt>
                <c:pt idx="91">
                  <c:v>246.908044159208</c:v>
                </c:pt>
                <c:pt idx="92">
                  <c:v>246.81236961303199</c:v>
                </c:pt>
                <c:pt idx="93">
                  <c:v>248.39558865217401</c:v>
                </c:pt>
                <c:pt idx="94">
                  <c:v>250.23528216722701</c:v>
                </c:pt>
                <c:pt idx="95">
                  <c:v>251.373210472236</c:v>
                </c:pt>
                <c:pt idx="96">
                  <c:v>251.94649827413301</c:v>
                </c:pt>
                <c:pt idx="97">
                  <c:v>249.82043857759399</c:v>
                </c:pt>
                <c:pt idx="98">
                  <c:v>250.28432382953201</c:v>
                </c:pt>
                <c:pt idx="99">
                  <c:v>250.336318620789</c:v>
                </c:pt>
                <c:pt idx="100">
                  <c:v>249.726670378401</c:v>
                </c:pt>
                <c:pt idx="101">
                  <c:v>250.76038291437999</c:v>
                </c:pt>
                <c:pt idx="102">
                  <c:v>250.720900215646</c:v>
                </c:pt>
                <c:pt idx="103">
                  <c:v>249.89166232496399</c:v>
                </c:pt>
                <c:pt idx="104">
                  <c:v>249.42403333516901</c:v>
                </c:pt>
                <c:pt idx="105">
                  <c:v>248.76634917569501</c:v>
                </c:pt>
                <c:pt idx="106">
                  <c:v>248.41903465920899</c:v>
                </c:pt>
                <c:pt idx="107">
                  <c:v>245.676459724805</c:v>
                </c:pt>
                <c:pt idx="108">
                  <c:v>247.16027048738499</c:v>
                </c:pt>
                <c:pt idx="109">
                  <c:v>246.62568182894501</c:v>
                </c:pt>
                <c:pt idx="110">
                  <c:v>248.58086431144</c:v>
                </c:pt>
                <c:pt idx="111">
                  <c:v>250.34161641597299</c:v>
                </c:pt>
                <c:pt idx="112">
                  <c:v>250.03705799024601</c:v>
                </c:pt>
                <c:pt idx="113">
                  <c:v>251.99711301498499</c:v>
                </c:pt>
                <c:pt idx="114">
                  <c:v>252.12544430876699</c:v>
                </c:pt>
                <c:pt idx="115">
                  <c:v>251.77387970678399</c:v>
                </c:pt>
                <c:pt idx="116">
                  <c:v>252.56276423918101</c:v>
                </c:pt>
                <c:pt idx="117">
                  <c:v>252.72060899609801</c:v>
                </c:pt>
                <c:pt idx="118">
                  <c:v>252.06976780619101</c:v>
                </c:pt>
                <c:pt idx="119">
                  <c:v>252.04081474496999</c:v>
                </c:pt>
                <c:pt idx="120">
                  <c:v>250.91985077057501</c:v>
                </c:pt>
                <c:pt idx="121">
                  <c:v>249.85713313838099</c:v>
                </c:pt>
                <c:pt idx="122">
                  <c:v>247.821958514443</c:v>
                </c:pt>
                <c:pt idx="123">
                  <c:v>248.702388622661</c:v>
                </c:pt>
                <c:pt idx="124">
                  <c:v>247.15005503972901</c:v>
                </c:pt>
                <c:pt idx="125">
                  <c:v>248.29163498992099</c:v>
                </c:pt>
                <c:pt idx="126">
                  <c:v>244.84065202558901</c:v>
                </c:pt>
                <c:pt idx="127">
                  <c:v>245.05206071491099</c:v>
                </c:pt>
                <c:pt idx="128">
                  <c:v>243.40912326434201</c:v>
                </c:pt>
                <c:pt idx="129">
                  <c:v>243.66573884168</c:v>
                </c:pt>
                <c:pt idx="130">
                  <c:v>246.74586219956299</c:v>
                </c:pt>
                <c:pt idx="131">
                  <c:v>245.726122916789</c:v>
                </c:pt>
                <c:pt idx="132">
                  <c:v>245.68519386456899</c:v>
                </c:pt>
                <c:pt idx="133">
                  <c:v>245.66543802330801</c:v>
                </c:pt>
                <c:pt idx="134">
                  <c:v>247.13974471014399</c:v>
                </c:pt>
                <c:pt idx="135">
                  <c:v>249.13292363727001</c:v>
                </c:pt>
                <c:pt idx="136">
                  <c:v>251.430173293645</c:v>
                </c:pt>
                <c:pt idx="137">
                  <c:v>251.94995054115299</c:v>
                </c:pt>
                <c:pt idx="138">
                  <c:v>249.708660469877</c:v>
                </c:pt>
                <c:pt idx="139">
                  <c:v>251.291828085096</c:v>
                </c:pt>
                <c:pt idx="140">
                  <c:v>251.829075036549</c:v>
                </c:pt>
                <c:pt idx="141">
                  <c:v>251.503688149303</c:v>
                </c:pt>
                <c:pt idx="142">
                  <c:v>252.08449255784799</c:v>
                </c:pt>
                <c:pt idx="143">
                  <c:v>252.463166345242</c:v>
                </c:pt>
                <c:pt idx="144">
                  <c:v>251.48661003701801</c:v>
                </c:pt>
                <c:pt idx="145">
                  <c:v>252.19543427696601</c:v>
                </c:pt>
                <c:pt idx="146">
                  <c:v>252.21721954906701</c:v>
                </c:pt>
                <c:pt idx="147">
                  <c:v>253.73053757062601</c:v>
                </c:pt>
                <c:pt idx="148">
                  <c:v>255.08412176042299</c:v>
                </c:pt>
                <c:pt idx="149">
                  <c:v>255.12605144251299</c:v>
                </c:pt>
                <c:pt idx="150">
                  <c:v>254.60509236257701</c:v>
                </c:pt>
                <c:pt idx="151">
                  <c:v>253.74266186256401</c:v>
                </c:pt>
                <c:pt idx="152">
                  <c:v>254.18691294174801</c:v>
                </c:pt>
                <c:pt idx="153">
                  <c:v>253.78460462952</c:v>
                </c:pt>
                <c:pt idx="154">
                  <c:v>253.10148464040199</c:v>
                </c:pt>
                <c:pt idx="155">
                  <c:v>254.095947531343</c:v>
                </c:pt>
                <c:pt idx="156">
                  <c:v>254.25169094160799</c:v>
                </c:pt>
                <c:pt idx="157">
                  <c:v>255.484558687667</c:v>
                </c:pt>
                <c:pt idx="158">
                  <c:v>255.417857954314</c:v>
                </c:pt>
                <c:pt idx="159">
                  <c:v>255.23419867079701</c:v>
                </c:pt>
                <c:pt idx="160">
                  <c:v>252.33719914203999</c:v>
                </c:pt>
                <c:pt idx="161">
                  <c:v>250.53365607950701</c:v>
                </c:pt>
                <c:pt idx="162">
                  <c:v>251.56742829434199</c:v>
                </c:pt>
                <c:pt idx="163">
                  <c:v>248.83071728418</c:v>
                </c:pt>
                <c:pt idx="164">
                  <c:v>250.44819612446099</c:v>
                </c:pt>
                <c:pt idx="165">
                  <c:v>251.235823218142</c:v>
                </c:pt>
                <c:pt idx="166">
                  <c:v>252.28739429701801</c:v>
                </c:pt>
                <c:pt idx="167">
                  <c:v>253.272940117883</c:v>
                </c:pt>
                <c:pt idx="168">
                  <c:v>253.89038517675201</c:v>
                </c:pt>
                <c:pt idx="169">
                  <c:v>253.13746996432499</c:v>
                </c:pt>
                <c:pt idx="170">
                  <c:v>254.49195814111999</c:v>
                </c:pt>
                <c:pt idx="171">
                  <c:v>256.93499731321702</c:v>
                </c:pt>
                <c:pt idx="172">
                  <c:v>257.249516222419</c:v>
                </c:pt>
                <c:pt idx="173">
                  <c:v>258.12824566107599</c:v>
                </c:pt>
                <c:pt idx="174">
                  <c:v>256.85439954707402</c:v>
                </c:pt>
                <c:pt idx="175">
                  <c:v>256.18390314947902</c:v>
                </c:pt>
                <c:pt idx="176">
                  <c:v>255.734042934629</c:v>
                </c:pt>
                <c:pt idx="177">
                  <c:v>254.45092138763101</c:v>
                </c:pt>
                <c:pt idx="178">
                  <c:v>252.90730370247999</c:v>
                </c:pt>
                <c:pt idx="179">
                  <c:v>251.966258589386</c:v>
                </c:pt>
                <c:pt idx="180">
                  <c:v>251.43323561018099</c:v>
                </c:pt>
                <c:pt idx="181">
                  <c:v>251.647546890879</c:v>
                </c:pt>
                <c:pt idx="182">
                  <c:v>251.971719738914</c:v>
                </c:pt>
                <c:pt idx="183">
                  <c:v>252.54005858291899</c:v>
                </c:pt>
                <c:pt idx="184">
                  <c:v>253.97864671313499</c:v>
                </c:pt>
                <c:pt idx="185">
                  <c:v>254.698515077911</c:v>
                </c:pt>
                <c:pt idx="186">
                  <c:v>253.741240463944</c:v>
                </c:pt>
                <c:pt idx="187">
                  <c:v>255.07098678594099</c:v>
                </c:pt>
                <c:pt idx="188">
                  <c:v>255.961440876165</c:v>
                </c:pt>
                <c:pt idx="189">
                  <c:v>258.00705205096801</c:v>
                </c:pt>
                <c:pt idx="190">
                  <c:v>258.85841324623902</c:v>
                </c:pt>
                <c:pt idx="191">
                  <c:v>257.88787177343698</c:v>
                </c:pt>
                <c:pt idx="192">
                  <c:v>258.01129515523002</c:v>
                </c:pt>
                <c:pt idx="193">
                  <c:v>257.753399216925</c:v>
                </c:pt>
                <c:pt idx="194">
                  <c:v>257.87107251038498</c:v>
                </c:pt>
                <c:pt idx="195">
                  <c:v>255.027821378998</c:v>
                </c:pt>
                <c:pt idx="196">
                  <c:v>255.424985258719</c:v>
                </c:pt>
                <c:pt idx="197">
                  <c:v>254.60132471223699</c:v>
                </c:pt>
                <c:pt idx="198">
                  <c:v>254.65176156564399</c:v>
                </c:pt>
                <c:pt idx="199">
                  <c:v>252.133320478098</c:v>
                </c:pt>
                <c:pt idx="200">
                  <c:v>250.42184905454599</c:v>
                </c:pt>
                <c:pt idx="201">
                  <c:v>249.46995964571201</c:v>
                </c:pt>
                <c:pt idx="202">
                  <c:v>248.93152089824</c:v>
                </c:pt>
                <c:pt idx="203">
                  <c:v>243.58307251058699</c:v>
                </c:pt>
                <c:pt idx="204">
                  <c:v>238.18407153867099</c:v>
                </c:pt>
                <c:pt idx="205">
                  <c:v>240.801321909894</c:v>
                </c:pt>
                <c:pt idx="206">
                  <c:v>239.71234731990799</c:v>
                </c:pt>
                <c:pt idx="207">
                  <c:v>243.815753133508</c:v>
                </c:pt>
                <c:pt idx="208">
                  <c:v>243.61798488676101</c:v>
                </c:pt>
                <c:pt idx="209">
                  <c:v>240.68531984334399</c:v>
                </c:pt>
                <c:pt idx="210">
                  <c:v>240.482912900152</c:v>
                </c:pt>
                <c:pt idx="211">
                  <c:v>239.86785452356699</c:v>
                </c:pt>
                <c:pt idx="212">
                  <c:v>237.23946890213799</c:v>
                </c:pt>
                <c:pt idx="213">
                  <c:v>232.340246641346</c:v>
                </c:pt>
                <c:pt idx="214">
                  <c:v>234.06972003543899</c:v>
                </c:pt>
                <c:pt idx="215">
                  <c:v>231.284262676569</c:v>
                </c:pt>
                <c:pt idx="216">
                  <c:v>230.515108936508</c:v>
                </c:pt>
                <c:pt idx="217">
                  <c:v>232.80180233532801</c:v>
                </c:pt>
                <c:pt idx="218">
                  <c:v>235.91630802705399</c:v>
                </c:pt>
                <c:pt idx="219">
                  <c:v>238.316824334351</c:v>
                </c:pt>
                <c:pt idx="220">
                  <c:v>238.56749095100699</c:v>
                </c:pt>
                <c:pt idx="221">
                  <c:v>238.86786903632901</c:v>
                </c:pt>
                <c:pt idx="222">
                  <c:v>239.91084390403299</c:v>
                </c:pt>
                <c:pt idx="223">
                  <c:v>243.57882990453001</c:v>
                </c:pt>
                <c:pt idx="224">
                  <c:v>243.328096433654</c:v>
                </c:pt>
                <c:pt idx="225">
                  <c:v>240.86949328763399</c:v>
                </c:pt>
                <c:pt idx="226">
                  <c:v>237.03312570266201</c:v>
                </c:pt>
                <c:pt idx="227">
                  <c:v>236.82092155984401</c:v>
                </c:pt>
                <c:pt idx="228">
                  <c:v>235.723521709436</c:v>
                </c:pt>
                <c:pt idx="229">
                  <c:v>237.284647452359</c:v>
                </c:pt>
                <c:pt idx="230">
                  <c:v>238.007485182404</c:v>
                </c:pt>
                <c:pt idx="231">
                  <c:v>235.764624335272</c:v>
                </c:pt>
                <c:pt idx="232">
                  <c:v>231.94632856329901</c:v>
                </c:pt>
                <c:pt idx="233">
                  <c:v>232.83789112094999</c:v>
                </c:pt>
                <c:pt idx="234">
                  <c:v>232.81194380606601</c:v>
                </c:pt>
                <c:pt idx="235">
                  <c:v>231.70359130566899</c:v>
                </c:pt>
                <c:pt idx="236">
                  <c:v>234.42436947537601</c:v>
                </c:pt>
                <c:pt idx="237">
                  <c:v>234.62107008777599</c:v>
                </c:pt>
                <c:pt idx="238">
                  <c:v>238.03312815495599</c:v>
                </c:pt>
                <c:pt idx="239">
                  <c:v>238.76413472307101</c:v>
                </c:pt>
                <c:pt idx="240">
                  <c:v>239.36668292576201</c:v>
                </c:pt>
                <c:pt idx="241">
                  <c:v>242.599109426213</c:v>
                </c:pt>
                <c:pt idx="242">
                  <c:v>237.36874945812201</c:v>
                </c:pt>
                <c:pt idx="243">
                  <c:v>236.17544683594801</c:v>
                </c:pt>
                <c:pt idx="244">
                  <c:v>233.733776052032</c:v>
                </c:pt>
                <c:pt idx="245">
                  <c:v>231.15356931130299</c:v>
                </c:pt>
                <c:pt idx="246">
                  <c:v>229.35841296255299</c:v>
                </c:pt>
                <c:pt idx="247">
                  <c:v>229.607645786587</c:v>
                </c:pt>
                <c:pt idx="248">
                  <c:v>232.203083659795</c:v>
                </c:pt>
                <c:pt idx="249">
                  <c:v>232.252015862055</c:v>
                </c:pt>
                <c:pt idx="250">
                  <c:v>228.577579201097</c:v>
                </c:pt>
                <c:pt idx="251">
                  <c:v>225.538899904033</c:v>
                </c:pt>
                <c:pt idx="252">
                  <c:v>224.78493937491501</c:v>
                </c:pt>
                <c:pt idx="253">
                  <c:v>223.314909080928</c:v>
                </c:pt>
                <c:pt idx="254">
                  <c:v>219.99767316369901</c:v>
                </c:pt>
                <c:pt idx="255">
                  <c:v>217.034128794042</c:v>
                </c:pt>
                <c:pt idx="256">
                  <c:v>213.58778096643101</c:v>
                </c:pt>
                <c:pt idx="257">
                  <c:v>212.71911051191199</c:v>
                </c:pt>
                <c:pt idx="258">
                  <c:v>218.51666129708099</c:v>
                </c:pt>
                <c:pt idx="259">
                  <c:v>219.85694110574599</c:v>
                </c:pt>
                <c:pt idx="260">
                  <c:v>221.04512509732501</c:v>
                </c:pt>
                <c:pt idx="261">
                  <c:v>222.50402115460599</c:v>
                </c:pt>
              </c:numCache>
            </c:numRef>
          </c:val>
          <c:extLst>
            <c:ext xmlns:c16="http://schemas.microsoft.com/office/drawing/2014/chart" uri="{C3380CC4-5D6E-409C-BE32-E72D297353CC}">
              <c16:uniqueId val="{00000000-B556-494A-A969-20A3CFB906E9}"/>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ACWI Standard (Large+Mid Cap) </c:v>
                </c:pt>
              </c:strCache>
            </c:strRef>
          </c:tx>
          <c:spPr>
            <a:ln w="44450">
              <a:solidFill>
                <a:schemeClr val="tx2"/>
              </a:solidFill>
            </a:ln>
          </c:spPr>
          <c:marker>
            <c:symbol val="none"/>
          </c:marker>
          <c:cat>
            <c:numRef>
              <c:f>Sheet1!$A$2:$A$263</c:f>
              <c:numCache>
                <c:formatCode>mmm\ dd\,\ yyyy</c:formatCode>
                <c:ptCount val="262"/>
                <c:pt idx="0">
                  <c:v>43098</c:v>
                </c:pt>
                <c:pt idx="1">
                  <c:v>43101</c:v>
                </c:pt>
                <c:pt idx="2">
                  <c:v>43102</c:v>
                </c:pt>
                <c:pt idx="3">
                  <c:v>43103</c:v>
                </c:pt>
                <c:pt idx="4">
                  <c:v>43104</c:v>
                </c:pt>
                <c:pt idx="5">
                  <c:v>43105</c:v>
                </c:pt>
                <c:pt idx="6">
                  <c:v>43108</c:v>
                </c:pt>
                <c:pt idx="7">
                  <c:v>43109</c:v>
                </c:pt>
                <c:pt idx="8">
                  <c:v>43110</c:v>
                </c:pt>
                <c:pt idx="9">
                  <c:v>43111</c:v>
                </c:pt>
                <c:pt idx="10">
                  <c:v>43112</c:v>
                </c:pt>
                <c:pt idx="11">
                  <c:v>43115</c:v>
                </c:pt>
                <c:pt idx="12">
                  <c:v>43116</c:v>
                </c:pt>
                <c:pt idx="13">
                  <c:v>43117</c:v>
                </c:pt>
                <c:pt idx="14">
                  <c:v>43118</c:v>
                </c:pt>
                <c:pt idx="15">
                  <c:v>43119</c:v>
                </c:pt>
                <c:pt idx="16">
                  <c:v>43122</c:v>
                </c:pt>
                <c:pt idx="17">
                  <c:v>43123</c:v>
                </c:pt>
                <c:pt idx="18">
                  <c:v>43124</c:v>
                </c:pt>
                <c:pt idx="19">
                  <c:v>43125</c:v>
                </c:pt>
                <c:pt idx="20">
                  <c:v>43126</c:v>
                </c:pt>
                <c:pt idx="21">
                  <c:v>43129</c:v>
                </c:pt>
                <c:pt idx="22">
                  <c:v>43130</c:v>
                </c:pt>
                <c:pt idx="23">
                  <c:v>43131</c:v>
                </c:pt>
                <c:pt idx="24">
                  <c:v>43132</c:v>
                </c:pt>
                <c:pt idx="25">
                  <c:v>43133</c:v>
                </c:pt>
                <c:pt idx="26">
                  <c:v>43136</c:v>
                </c:pt>
                <c:pt idx="27">
                  <c:v>43137</c:v>
                </c:pt>
                <c:pt idx="28">
                  <c:v>43138</c:v>
                </c:pt>
                <c:pt idx="29">
                  <c:v>43139</c:v>
                </c:pt>
                <c:pt idx="30">
                  <c:v>43140</c:v>
                </c:pt>
                <c:pt idx="31">
                  <c:v>43143</c:v>
                </c:pt>
                <c:pt idx="32">
                  <c:v>43144</c:v>
                </c:pt>
                <c:pt idx="33">
                  <c:v>43145</c:v>
                </c:pt>
                <c:pt idx="34">
                  <c:v>43146</c:v>
                </c:pt>
                <c:pt idx="35">
                  <c:v>43147</c:v>
                </c:pt>
                <c:pt idx="36">
                  <c:v>43150</c:v>
                </c:pt>
                <c:pt idx="37">
                  <c:v>43151</c:v>
                </c:pt>
                <c:pt idx="38">
                  <c:v>43152</c:v>
                </c:pt>
                <c:pt idx="39">
                  <c:v>43153</c:v>
                </c:pt>
                <c:pt idx="40">
                  <c:v>43154</c:v>
                </c:pt>
                <c:pt idx="41">
                  <c:v>43157</c:v>
                </c:pt>
                <c:pt idx="42">
                  <c:v>43158</c:v>
                </c:pt>
                <c:pt idx="43">
                  <c:v>43159</c:v>
                </c:pt>
                <c:pt idx="44">
                  <c:v>43160</c:v>
                </c:pt>
                <c:pt idx="45">
                  <c:v>43161</c:v>
                </c:pt>
                <c:pt idx="46">
                  <c:v>43164</c:v>
                </c:pt>
                <c:pt idx="47">
                  <c:v>43165</c:v>
                </c:pt>
                <c:pt idx="48">
                  <c:v>43166</c:v>
                </c:pt>
                <c:pt idx="49">
                  <c:v>43167</c:v>
                </c:pt>
                <c:pt idx="50">
                  <c:v>43168</c:v>
                </c:pt>
                <c:pt idx="51">
                  <c:v>43171</c:v>
                </c:pt>
                <c:pt idx="52">
                  <c:v>43172</c:v>
                </c:pt>
                <c:pt idx="53">
                  <c:v>43173</c:v>
                </c:pt>
                <c:pt idx="54">
                  <c:v>43174</c:v>
                </c:pt>
                <c:pt idx="55">
                  <c:v>43175</c:v>
                </c:pt>
                <c:pt idx="56">
                  <c:v>43178</c:v>
                </c:pt>
                <c:pt idx="57">
                  <c:v>43179</c:v>
                </c:pt>
                <c:pt idx="58">
                  <c:v>43180</c:v>
                </c:pt>
                <c:pt idx="59">
                  <c:v>43181</c:v>
                </c:pt>
                <c:pt idx="60">
                  <c:v>43182</c:v>
                </c:pt>
                <c:pt idx="61">
                  <c:v>43185</c:v>
                </c:pt>
                <c:pt idx="62">
                  <c:v>43186</c:v>
                </c:pt>
                <c:pt idx="63">
                  <c:v>43187</c:v>
                </c:pt>
                <c:pt idx="64">
                  <c:v>43188</c:v>
                </c:pt>
                <c:pt idx="65">
                  <c:v>43189</c:v>
                </c:pt>
                <c:pt idx="66">
                  <c:v>43192</c:v>
                </c:pt>
                <c:pt idx="67">
                  <c:v>43193</c:v>
                </c:pt>
                <c:pt idx="68">
                  <c:v>43194</c:v>
                </c:pt>
                <c:pt idx="69">
                  <c:v>43195</c:v>
                </c:pt>
                <c:pt idx="70">
                  <c:v>43196</c:v>
                </c:pt>
                <c:pt idx="71">
                  <c:v>43199</c:v>
                </c:pt>
                <c:pt idx="72">
                  <c:v>43200</c:v>
                </c:pt>
                <c:pt idx="73">
                  <c:v>43201</c:v>
                </c:pt>
                <c:pt idx="74">
                  <c:v>43202</c:v>
                </c:pt>
                <c:pt idx="75">
                  <c:v>43203</c:v>
                </c:pt>
                <c:pt idx="76">
                  <c:v>43206</c:v>
                </c:pt>
                <c:pt idx="77">
                  <c:v>43207</c:v>
                </c:pt>
                <c:pt idx="78">
                  <c:v>43208</c:v>
                </c:pt>
                <c:pt idx="79">
                  <c:v>43209</c:v>
                </c:pt>
                <c:pt idx="80">
                  <c:v>43210</c:v>
                </c:pt>
                <c:pt idx="81">
                  <c:v>43213</c:v>
                </c:pt>
                <c:pt idx="82">
                  <c:v>43214</c:v>
                </c:pt>
                <c:pt idx="83">
                  <c:v>43215</c:v>
                </c:pt>
                <c:pt idx="84">
                  <c:v>43216</c:v>
                </c:pt>
                <c:pt idx="85">
                  <c:v>43217</c:v>
                </c:pt>
                <c:pt idx="86">
                  <c:v>43220</c:v>
                </c:pt>
                <c:pt idx="87">
                  <c:v>43221</c:v>
                </c:pt>
                <c:pt idx="88">
                  <c:v>43222</c:v>
                </c:pt>
                <c:pt idx="89">
                  <c:v>43223</c:v>
                </c:pt>
                <c:pt idx="90">
                  <c:v>43224</c:v>
                </c:pt>
                <c:pt idx="91">
                  <c:v>43227</c:v>
                </c:pt>
                <c:pt idx="92">
                  <c:v>43228</c:v>
                </c:pt>
                <c:pt idx="93">
                  <c:v>43229</c:v>
                </c:pt>
                <c:pt idx="94">
                  <c:v>43230</c:v>
                </c:pt>
                <c:pt idx="95">
                  <c:v>43231</c:v>
                </c:pt>
                <c:pt idx="96">
                  <c:v>43234</c:v>
                </c:pt>
                <c:pt idx="97">
                  <c:v>43235</c:v>
                </c:pt>
                <c:pt idx="98">
                  <c:v>43236</c:v>
                </c:pt>
                <c:pt idx="99">
                  <c:v>43237</c:v>
                </c:pt>
                <c:pt idx="100">
                  <c:v>43238</c:v>
                </c:pt>
                <c:pt idx="101">
                  <c:v>43241</c:v>
                </c:pt>
                <c:pt idx="102">
                  <c:v>43242</c:v>
                </c:pt>
                <c:pt idx="103">
                  <c:v>43243</c:v>
                </c:pt>
                <c:pt idx="104">
                  <c:v>43244</c:v>
                </c:pt>
                <c:pt idx="105">
                  <c:v>43245</c:v>
                </c:pt>
                <c:pt idx="106">
                  <c:v>43248</c:v>
                </c:pt>
                <c:pt idx="107">
                  <c:v>43249</c:v>
                </c:pt>
                <c:pt idx="108">
                  <c:v>43250</c:v>
                </c:pt>
                <c:pt idx="109">
                  <c:v>43251</c:v>
                </c:pt>
                <c:pt idx="110">
                  <c:v>43252</c:v>
                </c:pt>
                <c:pt idx="111">
                  <c:v>43255</c:v>
                </c:pt>
                <c:pt idx="112">
                  <c:v>43256</c:v>
                </c:pt>
                <c:pt idx="113">
                  <c:v>43257</c:v>
                </c:pt>
                <c:pt idx="114">
                  <c:v>43258</c:v>
                </c:pt>
                <c:pt idx="115">
                  <c:v>43259</c:v>
                </c:pt>
                <c:pt idx="116">
                  <c:v>43262</c:v>
                </c:pt>
                <c:pt idx="117">
                  <c:v>43263</c:v>
                </c:pt>
                <c:pt idx="118">
                  <c:v>43264</c:v>
                </c:pt>
                <c:pt idx="119">
                  <c:v>43265</c:v>
                </c:pt>
                <c:pt idx="120">
                  <c:v>43266</c:v>
                </c:pt>
                <c:pt idx="121">
                  <c:v>43269</c:v>
                </c:pt>
                <c:pt idx="122">
                  <c:v>43270</c:v>
                </c:pt>
                <c:pt idx="123">
                  <c:v>43271</c:v>
                </c:pt>
                <c:pt idx="124">
                  <c:v>43272</c:v>
                </c:pt>
                <c:pt idx="125">
                  <c:v>43273</c:v>
                </c:pt>
                <c:pt idx="126">
                  <c:v>43276</c:v>
                </c:pt>
                <c:pt idx="127">
                  <c:v>43277</c:v>
                </c:pt>
                <c:pt idx="128">
                  <c:v>43278</c:v>
                </c:pt>
                <c:pt idx="129">
                  <c:v>43279</c:v>
                </c:pt>
                <c:pt idx="130">
                  <c:v>43280</c:v>
                </c:pt>
                <c:pt idx="131">
                  <c:v>43283</c:v>
                </c:pt>
                <c:pt idx="132">
                  <c:v>43284</c:v>
                </c:pt>
                <c:pt idx="133">
                  <c:v>43285</c:v>
                </c:pt>
                <c:pt idx="134">
                  <c:v>43286</c:v>
                </c:pt>
                <c:pt idx="135">
                  <c:v>43287</c:v>
                </c:pt>
                <c:pt idx="136">
                  <c:v>43290</c:v>
                </c:pt>
                <c:pt idx="137">
                  <c:v>43291</c:v>
                </c:pt>
                <c:pt idx="138">
                  <c:v>43292</c:v>
                </c:pt>
                <c:pt idx="139">
                  <c:v>43293</c:v>
                </c:pt>
                <c:pt idx="140">
                  <c:v>43294</c:v>
                </c:pt>
                <c:pt idx="141">
                  <c:v>43297</c:v>
                </c:pt>
                <c:pt idx="142">
                  <c:v>43298</c:v>
                </c:pt>
                <c:pt idx="143">
                  <c:v>43299</c:v>
                </c:pt>
                <c:pt idx="144">
                  <c:v>43300</c:v>
                </c:pt>
                <c:pt idx="145">
                  <c:v>43301</c:v>
                </c:pt>
                <c:pt idx="146">
                  <c:v>43304</c:v>
                </c:pt>
                <c:pt idx="147">
                  <c:v>43305</c:v>
                </c:pt>
                <c:pt idx="148">
                  <c:v>43306</c:v>
                </c:pt>
                <c:pt idx="149">
                  <c:v>43307</c:v>
                </c:pt>
                <c:pt idx="150">
                  <c:v>43308</c:v>
                </c:pt>
                <c:pt idx="151">
                  <c:v>43311</c:v>
                </c:pt>
                <c:pt idx="152">
                  <c:v>43312</c:v>
                </c:pt>
                <c:pt idx="153">
                  <c:v>43313</c:v>
                </c:pt>
                <c:pt idx="154">
                  <c:v>43314</c:v>
                </c:pt>
                <c:pt idx="155">
                  <c:v>43315</c:v>
                </c:pt>
                <c:pt idx="156">
                  <c:v>43318</c:v>
                </c:pt>
                <c:pt idx="157">
                  <c:v>43319</c:v>
                </c:pt>
                <c:pt idx="158">
                  <c:v>43320</c:v>
                </c:pt>
                <c:pt idx="159">
                  <c:v>43321</c:v>
                </c:pt>
                <c:pt idx="160">
                  <c:v>43322</c:v>
                </c:pt>
                <c:pt idx="161">
                  <c:v>43325</c:v>
                </c:pt>
                <c:pt idx="162">
                  <c:v>43326</c:v>
                </c:pt>
                <c:pt idx="163">
                  <c:v>43327</c:v>
                </c:pt>
                <c:pt idx="164">
                  <c:v>43328</c:v>
                </c:pt>
                <c:pt idx="165">
                  <c:v>43329</c:v>
                </c:pt>
                <c:pt idx="166">
                  <c:v>43332</c:v>
                </c:pt>
                <c:pt idx="167">
                  <c:v>43333</c:v>
                </c:pt>
                <c:pt idx="168">
                  <c:v>43334</c:v>
                </c:pt>
                <c:pt idx="169">
                  <c:v>43335</c:v>
                </c:pt>
                <c:pt idx="170">
                  <c:v>43336</c:v>
                </c:pt>
                <c:pt idx="171">
                  <c:v>43339</c:v>
                </c:pt>
                <c:pt idx="172">
                  <c:v>43340</c:v>
                </c:pt>
                <c:pt idx="173">
                  <c:v>43341</c:v>
                </c:pt>
                <c:pt idx="174">
                  <c:v>43342</c:v>
                </c:pt>
                <c:pt idx="175">
                  <c:v>43343</c:v>
                </c:pt>
                <c:pt idx="176">
                  <c:v>43346</c:v>
                </c:pt>
                <c:pt idx="177">
                  <c:v>43347</c:v>
                </c:pt>
                <c:pt idx="178">
                  <c:v>43348</c:v>
                </c:pt>
                <c:pt idx="179">
                  <c:v>43349</c:v>
                </c:pt>
                <c:pt idx="180">
                  <c:v>43350</c:v>
                </c:pt>
                <c:pt idx="181">
                  <c:v>43353</c:v>
                </c:pt>
                <c:pt idx="182">
                  <c:v>43354</c:v>
                </c:pt>
                <c:pt idx="183">
                  <c:v>43355</c:v>
                </c:pt>
                <c:pt idx="184">
                  <c:v>43356</c:v>
                </c:pt>
                <c:pt idx="185">
                  <c:v>43357</c:v>
                </c:pt>
                <c:pt idx="186">
                  <c:v>43360</c:v>
                </c:pt>
                <c:pt idx="187">
                  <c:v>43361</c:v>
                </c:pt>
                <c:pt idx="188">
                  <c:v>43362</c:v>
                </c:pt>
                <c:pt idx="189">
                  <c:v>43363</c:v>
                </c:pt>
                <c:pt idx="190">
                  <c:v>43364</c:v>
                </c:pt>
                <c:pt idx="191">
                  <c:v>43367</c:v>
                </c:pt>
                <c:pt idx="192">
                  <c:v>43368</c:v>
                </c:pt>
                <c:pt idx="193">
                  <c:v>43369</c:v>
                </c:pt>
                <c:pt idx="194">
                  <c:v>43370</c:v>
                </c:pt>
                <c:pt idx="195" formatCode="m/d/yyyy">
                  <c:v>43371</c:v>
                </c:pt>
                <c:pt idx="196" formatCode="m/d/yyyy">
                  <c:v>43374</c:v>
                </c:pt>
                <c:pt idx="197" formatCode="m/d/yyyy">
                  <c:v>43375</c:v>
                </c:pt>
                <c:pt idx="198" formatCode="m/d/yyyy">
                  <c:v>43376</c:v>
                </c:pt>
                <c:pt idx="199" formatCode="m/d/yyyy">
                  <c:v>43377</c:v>
                </c:pt>
                <c:pt idx="200" formatCode="m/d/yyyy">
                  <c:v>43378</c:v>
                </c:pt>
                <c:pt idx="201" formatCode="m/d/yyyy">
                  <c:v>43381</c:v>
                </c:pt>
                <c:pt idx="202" formatCode="m/d/yyyy">
                  <c:v>43382</c:v>
                </c:pt>
                <c:pt idx="203" formatCode="m/d/yyyy">
                  <c:v>43383</c:v>
                </c:pt>
                <c:pt idx="204" formatCode="m/d/yyyy">
                  <c:v>43384</c:v>
                </c:pt>
                <c:pt idx="205" formatCode="m/d/yyyy">
                  <c:v>43385</c:v>
                </c:pt>
                <c:pt idx="206" formatCode="m/d/yyyy">
                  <c:v>43388</c:v>
                </c:pt>
                <c:pt idx="207" formatCode="m/d/yyyy">
                  <c:v>43389</c:v>
                </c:pt>
                <c:pt idx="208" formatCode="m/d/yyyy">
                  <c:v>43390</c:v>
                </c:pt>
                <c:pt idx="209" formatCode="m/d/yyyy">
                  <c:v>43391</c:v>
                </c:pt>
                <c:pt idx="210" formatCode="m/d/yyyy">
                  <c:v>43392</c:v>
                </c:pt>
                <c:pt idx="211" formatCode="m/d/yyyy">
                  <c:v>43395</c:v>
                </c:pt>
                <c:pt idx="212" formatCode="m/d/yyyy">
                  <c:v>43396</c:v>
                </c:pt>
                <c:pt idx="213" formatCode="m/d/yyyy">
                  <c:v>43397</c:v>
                </c:pt>
                <c:pt idx="214" formatCode="m/d/yyyy">
                  <c:v>43398</c:v>
                </c:pt>
                <c:pt idx="215" formatCode="m/d/yyyy">
                  <c:v>43399</c:v>
                </c:pt>
                <c:pt idx="216" formatCode="m/d/yyyy">
                  <c:v>43402</c:v>
                </c:pt>
                <c:pt idx="217" formatCode="m/d/yyyy">
                  <c:v>43403</c:v>
                </c:pt>
                <c:pt idx="218" formatCode="m/d/yyyy">
                  <c:v>43404</c:v>
                </c:pt>
                <c:pt idx="219" formatCode="m/d/yyyy">
                  <c:v>43405</c:v>
                </c:pt>
                <c:pt idx="220" formatCode="m/d/yyyy">
                  <c:v>43406</c:v>
                </c:pt>
                <c:pt idx="221" formatCode="m/d/yyyy">
                  <c:v>43409</c:v>
                </c:pt>
                <c:pt idx="222" formatCode="m/d/yyyy">
                  <c:v>43410</c:v>
                </c:pt>
                <c:pt idx="223" formatCode="m/d/yyyy">
                  <c:v>43411</c:v>
                </c:pt>
                <c:pt idx="224" formatCode="m/d/yyyy">
                  <c:v>43412</c:v>
                </c:pt>
                <c:pt idx="225" formatCode="m/d/yyyy">
                  <c:v>43413</c:v>
                </c:pt>
                <c:pt idx="226" formatCode="m/d/yyyy">
                  <c:v>43416</c:v>
                </c:pt>
                <c:pt idx="227" formatCode="m/d/yyyy">
                  <c:v>43417</c:v>
                </c:pt>
                <c:pt idx="228" formatCode="m/d/yyyy">
                  <c:v>43418</c:v>
                </c:pt>
                <c:pt idx="229" formatCode="m/d/yyyy">
                  <c:v>43419</c:v>
                </c:pt>
                <c:pt idx="230" formatCode="m/d/yyyy">
                  <c:v>43420</c:v>
                </c:pt>
                <c:pt idx="231" formatCode="m/d/yyyy">
                  <c:v>43423</c:v>
                </c:pt>
                <c:pt idx="232" formatCode="m/d/yyyy">
                  <c:v>43424</c:v>
                </c:pt>
                <c:pt idx="233" formatCode="m/d/yyyy">
                  <c:v>43425</c:v>
                </c:pt>
                <c:pt idx="234" formatCode="m/d/yyyy">
                  <c:v>43426</c:v>
                </c:pt>
                <c:pt idx="235" formatCode="m/d/yyyy">
                  <c:v>43427</c:v>
                </c:pt>
                <c:pt idx="236" formatCode="m/d/yyyy">
                  <c:v>43430</c:v>
                </c:pt>
                <c:pt idx="237" formatCode="m/d/yyyy">
                  <c:v>43431</c:v>
                </c:pt>
                <c:pt idx="238" formatCode="m/d/yyyy">
                  <c:v>43432</c:v>
                </c:pt>
                <c:pt idx="239" formatCode="m/d/yyyy">
                  <c:v>43433</c:v>
                </c:pt>
                <c:pt idx="240" formatCode="m/d/yyyy">
                  <c:v>43434</c:v>
                </c:pt>
                <c:pt idx="241" formatCode="m/d/yyyy">
                  <c:v>43437</c:v>
                </c:pt>
                <c:pt idx="242" formatCode="m/d/yyyy">
                  <c:v>43438</c:v>
                </c:pt>
                <c:pt idx="243" formatCode="m/d/yyyy">
                  <c:v>43439</c:v>
                </c:pt>
                <c:pt idx="244" formatCode="m/d/yyyy">
                  <c:v>43440</c:v>
                </c:pt>
                <c:pt idx="245" formatCode="m/d/yyyy">
                  <c:v>43441</c:v>
                </c:pt>
                <c:pt idx="246" formatCode="m/d/yyyy">
                  <c:v>43444</c:v>
                </c:pt>
                <c:pt idx="247" formatCode="m/d/yyyy">
                  <c:v>43445</c:v>
                </c:pt>
                <c:pt idx="248" formatCode="m/d/yyyy">
                  <c:v>43446</c:v>
                </c:pt>
                <c:pt idx="249" formatCode="m/d/yyyy">
                  <c:v>43447</c:v>
                </c:pt>
                <c:pt idx="250" formatCode="m/d/yyyy">
                  <c:v>43448</c:v>
                </c:pt>
                <c:pt idx="251" formatCode="m/d/yyyy">
                  <c:v>43451</c:v>
                </c:pt>
                <c:pt idx="252" formatCode="m/d/yyyy">
                  <c:v>43452</c:v>
                </c:pt>
                <c:pt idx="253" formatCode="m/d/yyyy">
                  <c:v>43453</c:v>
                </c:pt>
                <c:pt idx="254" formatCode="m/d/yyyy">
                  <c:v>43454</c:v>
                </c:pt>
                <c:pt idx="255" formatCode="m/d/yyyy">
                  <c:v>43455</c:v>
                </c:pt>
                <c:pt idx="256" formatCode="m/d/yyyy">
                  <c:v>43458</c:v>
                </c:pt>
                <c:pt idx="257" formatCode="m/d/yyyy">
                  <c:v>43459</c:v>
                </c:pt>
                <c:pt idx="258" formatCode="m/d/yyyy">
                  <c:v>43460</c:v>
                </c:pt>
                <c:pt idx="259" formatCode="m/d/yyyy">
                  <c:v>43461</c:v>
                </c:pt>
                <c:pt idx="260" formatCode="m/d/yyyy">
                  <c:v>43462</c:v>
                </c:pt>
                <c:pt idx="261" formatCode="m/d/yyyy">
                  <c:v>43465</c:v>
                </c:pt>
              </c:numCache>
            </c:numRef>
          </c:cat>
          <c:val>
            <c:numRef>
              <c:f>Sheet1!$B$2:$B$263</c:f>
              <c:numCache>
                <c:formatCode>#,##0.000</c:formatCode>
                <c:ptCount val="262"/>
                <c:pt idx="0" formatCode="0.000">
                  <c:v>245.954512299209</c:v>
                </c:pt>
                <c:pt idx="1">
                  <c:v>245.93400891617799</c:v>
                </c:pt>
                <c:pt idx="2">
                  <c:v>247.75071038094501</c:v>
                </c:pt>
                <c:pt idx="3">
                  <c:v>248.89939274991201</c:v>
                </c:pt>
                <c:pt idx="4">
                  <c:v>250.892313088272</c:v>
                </c:pt>
                <c:pt idx="5">
                  <c:v>252.53298746702299</c:v>
                </c:pt>
                <c:pt idx="6">
                  <c:v>252.822838137914</c:v>
                </c:pt>
                <c:pt idx="7">
                  <c:v>253.20364915003299</c:v>
                </c:pt>
                <c:pt idx="8">
                  <c:v>253.06609611571</c:v>
                </c:pt>
                <c:pt idx="9">
                  <c:v>254.03964060296201</c:v>
                </c:pt>
                <c:pt idx="10">
                  <c:v>255.71617841202101</c:v>
                </c:pt>
                <c:pt idx="11">
                  <c:v>256.66925951030402</c:v>
                </c:pt>
                <c:pt idx="12">
                  <c:v>256.28051869628899</c:v>
                </c:pt>
                <c:pt idx="13">
                  <c:v>257.59102404416899</c:v>
                </c:pt>
                <c:pt idx="14">
                  <c:v>257.39787353624598</c:v>
                </c:pt>
                <c:pt idx="15">
                  <c:v>258.62904895494802</c:v>
                </c:pt>
                <c:pt idx="16">
                  <c:v>260.18810947555897</c:v>
                </c:pt>
                <c:pt idx="17">
                  <c:v>261.47341872790298</c:v>
                </c:pt>
                <c:pt idx="18">
                  <c:v>261.87030614480301</c:v>
                </c:pt>
                <c:pt idx="19">
                  <c:v>262.20351840694002</c:v>
                </c:pt>
                <c:pt idx="20">
                  <c:v>263.94877777467599</c:v>
                </c:pt>
                <c:pt idx="21">
                  <c:v>262.311176605578</c:v>
                </c:pt>
                <c:pt idx="22">
                  <c:v>259.73850497044498</c:v>
                </c:pt>
                <c:pt idx="23">
                  <c:v>259.83043144030802</c:v>
                </c:pt>
                <c:pt idx="24">
                  <c:v>259.647845322271</c:v>
                </c:pt>
                <c:pt idx="25">
                  <c:v>254.97855057832001</c:v>
                </c:pt>
                <c:pt idx="26">
                  <c:v>247.43354752600101</c:v>
                </c:pt>
                <c:pt idx="27">
                  <c:v>246.11582571853199</c:v>
                </c:pt>
                <c:pt idx="28">
                  <c:v>246.27904742065999</c:v>
                </c:pt>
                <c:pt idx="29">
                  <c:v>240.25295337805801</c:v>
                </c:pt>
                <c:pt idx="30">
                  <c:v>240.378600218933</c:v>
                </c:pt>
                <c:pt idx="31">
                  <c:v>243.23183394061601</c:v>
                </c:pt>
                <c:pt idx="32">
                  <c:v>244.01169340560801</c:v>
                </c:pt>
                <c:pt idx="33">
                  <c:v>247.17934445338801</c:v>
                </c:pt>
                <c:pt idx="34">
                  <c:v>250.275088836409</c:v>
                </c:pt>
                <c:pt idx="35">
                  <c:v>250.94167921648901</c:v>
                </c:pt>
                <c:pt idx="36">
                  <c:v>250.773162318017</c:v>
                </c:pt>
                <c:pt idx="37">
                  <c:v>249.61492561690301</c:v>
                </c:pt>
                <c:pt idx="38">
                  <c:v>249.19198986876299</c:v>
                </c:pt>
                <c:pt idx="39">
                  <c:v>248.901910407358</c:v>
                </c:pt>
                <c:pt idx="40">
                  <c:v>251.75776873849799</c:v>
                </c:pt>
                <c:pt idx="41">
                  <c:v>253.83719349911499</c:v>
                </c:pt>
                <c:pt idx="42">
                  <c:v>251.66595315068599</c:v>
                </c:pt>
                <c:pt idx="43">
                  <c:v>248.918002768094</c:v>
                </c:pt>
                <c:pt idx="44">
                  <c:v>245.990239748768</c:v>
                </c:pt>
                <c:pt idx="45">
                  <c:v>245.730930342889</c:v>
                </c:pt>
                <c:pt idx="46">
                  <c:v>247.31495219517799</c:v>
                </c:pt>
                <c:pt idx="47">
                  <c:v>248.955555649346</c:v>
                </c:pt>
                <c:pt idx="48">
                  <c:v>248.66508655562799</c:v>
                </c:pt>
                <c:pt idx="49">
                  <c:v>249.832852590339</c:v>
                </c:pt>
                <c:pt idx="50">
                  <c:v>252.62659734686801</c:v>
                </c:pt>
                <c:pt idx="51">
                  <c:v>253.519644974557</c:v>
                </c:pt>
                <c:pt idx="52">
                  <c:v>252.572215745948</c:v>
                </c:pt>
                <c:pt idx="53">
                  <c:v>251.43255517610299</c:v>
                </c:pt>
                <c:pt idx="54">
                  <c:v>251.28689350821</c:v>
                </c:pt>
                <c:pt idx="55">
                  <c:v>251.30188387707</c:v>
                </c:pt>
                <c:pt idx="56">
                  <c:v>248.62529166200699</c:v>
                </c:pt>
                <c:pt idx="57">
                  <c:v>248.845096956285</c:v>
                </c:pt>
                <c:pt idx="58">
                  <c:v>248.677812930155</c:v>
                </c:pt>
                <c:pt idx="59">
                  <c:v>244.631786915812</c:v>
                </c:pt>
                <c:pt idx="60">
                  <c:v>240.260847104036</c:v>
                </c:pt>
                <c:pt idx="61">
                  <c:v>243.89018668812301</c:v>
                </c:pt>
                <c:pt idx="62">
                  <c:v>242.574833743254</c:v>
                </c:pt>
                <c:pt idx="63">
                  <c:v>241.37327142121401</c:v>
                </c:pt>
                <c:pt idx="64">
                  <c:v>243.41246173024999</c:v>
                </c:pt>
                <c:pt idx="65">
                  <c:v>243.988176336284</c:v>
                </c:pt>
                <c:pt idx="66">
                  <c:v>241.023918234192</c:v>
                </c:pt>
                <c:pt idx="67">
                  <c:v>242.112301530027</c:v>
                </c:pt>
                <c:pt idx="68">
                  <c:v>243.05717548658799</c:v>
                </c:pt>
                <c:pt idx="69">
                  <c:v>245.37334341300101</c:v>
                </c:pt>
                <c:pt idx="70">
                  <c:v>242.41193037206401</c:v>
                </c:pt>
                <c:pt idx="71">
                  <c:v>243.34128603088701</c:v>
                </c:pt>
                <c:pt idx="72">
                  <c:v>246.65945943361001</c:v>
                </c:pt>
                <c:pt idx="73">
                  <c:v>245.898549237591</c:v>
                </c:pt>
                <c:pt idx="74">
                  <c:v>246.817711498329</c:v>
                </c:pt>
                <c:pt idx="75">
                  <c:v>246.46189081704</c:v>
                </c:pt>
                <c:pt idx="76">
                  <c:v>247.449172591343</c:v>
                </c:pt>
                <c:pt idx="77">
                  <c:v>249.21163694455899</c:v>
                </c:pt>
                <c:pt idx="78">
                  <c:v>250.274823904225</c:v>
                </c:pt>
                <c:pt idx="79">
                  <c:v>249.696891733559</c:v>
                </c:pt>
                <c:pt idx="80">
                  <c:v>247.628413893828</c:v>
                </c:pt>
                <c:pt idx="81">
                  <c:v>247.125402186054</c:v>
                </c:pt>
                <c:pt idx="82">
                  <c:v>245.41356662567699</c:v>
                </c:pt>
                <c:pt idx="83">
                  <c:v>244.59523268271101</c:v>
                </c:pt>
                <c:pt idx="84">
                  <c:v>246.36482821752401</c:v>
                </c:pt>
                <c:pt idx="85">
                  <c:v>247.07257277778601</c:v>
                </c:pt>
                <c:pt idx="86">
                  <c:v>246.31815730736901</c:v>
                </c:pt>
                <c:pt idx="87">
                  <c:v>245.989721528883</c:v>
                </c:pt>
                <c:pt idx="88">
                  <c:v>244.98940326853</c:v>
                </c:pt>
                <c:pt idx="89">
                  <c:v>244.13940628666001</c:v>
                </c:pt>
                <c:pt idx="90">
                  <c:v>246.011975698794</c:v>
                </c:pt>
                <c:pt idx="91">
                  <c:v>246.908044159208</c:v>
                </c:pt>
                <c:pt idx="92">
                  <c:v>246.81236961303199</c:v>
                </c:pt>
                <c:pt idx="93">
                  <c:v>248.39558865217401</c:v>
                </c:pt>
                <c:pt idx="94">
                  <c:v>250.23528216722701</c:v>
                </c:pt>
                <c:pt idx="95">
                  <c:v>251.373210472236</c:v>
                </c:pt>
                <c:pt idx="96">
                  <c:v>251.94649827413301</c:v>
                </c:pt>
                <c:pt idx="97">
                  <c:v>249.82043857759399</c:v>
                </c:pt>
                <c:pt idx="98">
                  <c:v>250.28432382953201</c:v>
                </c:pt>
                <c:pt idx="99">
                  <c:v>250.336318620789</c:v>
                </c:pt>
                <c:pt idx="100">
                  <c:v>249.726670378401</c:v>
                </c:pt>
                <c:pt idx="101">
                  <c:v>250.76038291437999</c:v>
                </c:pt>
                <c:pt idx="102">
                  <c:v>250.720900215646</c:v>
                </c:pt>
                <c:pt idx="103">
                  <c:v>249.89166232496399</c:v>
                </c:pt>
                <c:pt idx="104">
                  <c:v>249.42403333516901</c:v>
                </c:pt>
                <c:pt idx="105">
                  <c:v>248.76634917569501</c:v>
                </c:pt>
                <c:pt idx="106">
                  <c:v>248.41903465920899</c:v>
                </c:pt>
                <c:pt idx="107">
                  <c:v>245.676459724805</c:v>
                </c:pt>
                <c:pt idx="108">
                  <c:v>247.16027048738499</c:v>
                </c:pt>
                <c:pt idx="109">
                  <c:v>246.62568182894501</c:v>
                </c:pt>
                <c:pt idx="110">
                  <c:v>248.58086431144</c:v>
                </c:pt>
                <c:pt idx="111">
                  <c:v>250.34161641597299</c:v>
                </c:pt>
                <c:pt idx="112">
                  <c:v>250.03705799024601</c:v>
                </c:pt>
                <c:pt idx="113">
                  <c:v>251.99711301498499</c:v>
                </c:pt>
                <c:pt idx="114">
                  <c:v>252.12544430876699</c:v>
                </c:pt>
                <c:pt idx="115">
                  <c:v>251.77387970678399</c:v>
                </c:pt>
                <c:pt idx="116">
                  <c:v>252.56276423918101</c:v>
                </c:pt>
                <c:pt idx="117">
                  <c:v>252.72060899609801</c:v>
                </c:pt>
                <c:pt idx="118">
                  <c:v>252.06976780619101</c:v>
                </c:pt>
                <c:pt idx="119">
                  <c:v>252.04081474496999</c:v>
                </c:pt>
                <c:pt idx="120">
                  <c:v>250.91985077057501</c:v>
                </c:pt>
                <c:pt idx="121">
                  <c:v>249.85713313838099</c:v>
                </c:pt>
                <c:pt idx="122">
                  <c:v>247.821958514443</c:v>
                </c:pt>
                <c:pt idx="123">
                  <c:v>248.702388622661</c:v>
                </c:pt>
                <c:pt idx="124">
                  <c:v>247.15005503972901</c:v>
                </c:pt>
                <c:pt idx="125">
                  <c:v>248.29163498992099</c:v>
                </c:pt>
                <c:pt idx="126">
                  <c:v>244.84065202558901</c:v>
                </c:pt>
                <c:pt idx="127">
                  <c:v>245.05206071491099</c:v>
                </c:pt>
                <c:pt idx="128">
                  <c:v>243.40912326434201</c:v>
                </c:pt>
                <c:pt idx="129">
                  <c:v>243.66573884168</c:v>
                </c:pt>
                <c:pt idx="130">
                  <c:v>246.74586219956299</c:v>
                </c:pt>
                <c:pt idx="131">
                  <c:v>245.726122916789</c:v>
                </c:pt>
                <c:pt idx="132">
                  <c:v>245.68519386456899</c:v>
                </c:pt>
                <c:pt idx="133">
                  <c:v>245.66543802330801</c:v>
                </c:pt>
                <c:pt idx="134">
                  <c:v>247.13974471014399</c:v>
                </c:pt>
                <c:pt idx="135">
                  <c:v>249.13292363727001</c:v>
                </c:pt>
                <c:pt idx="136">
                  <c:v>251.430173293645</c:v>
                </c:pt>
                <c:pt idx="137">
                  <c:v>251.94995054115299</c:v>
                </c:pt>
                <c:pt idx="138">
                  <c:v>249.708660469877</c:v>
                </c:pt>
                <c:pt idx="139">
                  <c:v>251.291828085096</c:v>
                </c:pt>
                <c:pt idx="140">
                  <c:v>251.829075036549</c:v>
                </c:pt>
                <c:pt idx="141">
                  <c:v>251.503688149303</c:v>
                </c:pt>
                <c:pt idx="142">
                  <c:v>252.08449255784799</c:v>
                </c:pt>
                <c:pt idx="143">
                  <c:v>252.463166345242</c:v>
                </c:pt>
                <c:pt idx="144">
                  <c:v>251.48661003701801</c:v>
                </c:pt>
                <c:pt idx="145">
                  <c:v>252.19543427696601</c:v>
                </c:pt>
                <c:pt idx="146">
                  <c:v>252.21721954906701</c:v>
                </c:pt>
                <c:pt idx="147">
                  <c:v>253.73053757062601</c:v>
                </c:pt>
                <c:pt idx="148">
                  <c:v>255.08412176042299</c:v>
                </c:pt>
                <c:pt idx="149">
                  <c:v>255.12605144251299</c:v>
                </c:pt>
                <c:pt idx="150">
                  <c:v>254.60509236257701</c:v>
                </c:pt>
                <c:pt idx="151">
                  <c:v>253.74266186256401</c:v>
                </c:pt>
                <c:pt idx="152">
                  <c:v>254.18691294174801</c:v>
                </c:pt>
                <c:pt idx="153">
                  <c:v>253.78460462952</c:v>
                </c:pt>
                <c:pt idx="154">
                  <c:v>253.10148464040199</c:v>
                </c:pt>
                <c:pt idx="155">
                  <c:v>254.095947531343</c:v>
                </c:pt>
                <c:pt idx="156">
                  <c:v>254.25169094160799</c:v>
                </c:pt>
                <c:pt idx="157">
                  <c:v>255.484558687667</c:v>
                </c:pt>
                <c:pt idx="158">
                  <c:v>255.417857954314</c:v>
                </c:pt>
                <c:pt idx="159">
                  <c:v>255.23419867079701</c:v>
                </c:pt>
                <c:pt idx="160">
                  <c:v>252.33719914203999</c:v>
                </c:pt>
                <c:pt idx="161">
                  <c:v>250.53365607950701</c:v>
                </c:pt>
                <c:pt idx="162">
                  <c:v>251.56742829434199</c:v>
                </c:pt>
                <c:pt idx="163">
                  <c:v>248.83071728418</c:v>
                </c:pt>
                <c:pt idx="164">
                  <c:v>250.44819612446099</c:v>
                </c:pt>
                <c:pt idx="165">
                  <c:v>251.235823218142</c:v>
                </c:pt>
                <c:pt idx="166">
                  <c:v>252.28739429701801</c:v>
                </c:pt>
                <c:pt idx="167">
                  <c:v>253.272940117883</c:v>
                </c:pt>
                <c:pt idx="168">
                  <c:v>253.89038517675201</c:v>
                </c:pt>
                <c:pt idx="169">
                  <c:v>253.13746996432499</c:v>
                </c:pt>
                <c:pt idx="170">
                  <c:v>254.49195814111999</c:v>
                </c:pt>
                <c:pt idx="171">
                  <c:v>256.93499731321702</c:v>
                </c:pt>
                <c:pt idx="172">
                  <c:v>257.249516222419</c:v>
                </c:pt>
                <c:pt idx="173">
                  <c:v>258.12824566107599</c:v>
                </c:pt>
                <c:pt idx="174">
                  <c:v>256.85439954707402</c:v>
                </c:pt>
                <c:pt idx="175">
                  <c:v>256.18390314947902</c:v>
                </c:pt>
                <c:pt idx="176">
                  <c:v>255.734042934629</c:v>
                </c:pt>
                <c:pt idx="177">
                  <c:v>254.45092138763101</c:v>
                </c:pt>
                <c:pt idx="178">
                  <c:v>252.90730370247999</c:v>
                </c:pt>
                <c:pt idx="179">
                  <c:v>251.966258589386</c:v>
                </c:pt>
                <c:pt idx="180">
                  <c:v>251.43323561018099</c:v>
                </c:pt>
                <c:pt idx="181">
                  <c:v>251.647546890879</c:v>
                </c:pt>
                <c:pt idx="182">
                  <c:v>251.971719738914</c:v>
                </c:pt>
                <c:pt idx="183">
                  <c:v>252.54005858291899</c:v>
                </c:pt>
                <c:pt idx="184">
                  <c:v>253.97864671313499</c:v>
                </c:pt>
                <c:pt idx="185">
                  <c:v>254.698515077911</c:v>
                </c:pt>
                <c:pt idx="186">
                  <c:v>253.741240463944</c:v>
                </c:pt>
                <c:pt idx="187">
                  <c:v>255.07098678594099</c:v>
                </c:pt>
                <c:pt idx="188">
                  <c:v>255.961440876165</c:v>
                </c:pt>
                <c:pt idx="189">
                  <c:v>258.00705205096801</c:v>
                </c:pt>
                <c:pt idx="190">
                  <c:v>258.85841324623902</c:v>
                </c:pt>
                <c:pt idx="191">
                  <c:v>257.88787177343698</c:v>
                </c:pt>
                <c:pt idx="192">
                  <c:v>258.01129515523002</c:v>
                </c:pt>
                <c:pt idx="193">
                  <c:v>257.753399216925</c:v>
                </c:pt>
                <c:pt idx="194">
                  <c:v>257.87107251038498</c:v>
                </c:pt>
                <c:pt idx="195" formatCode="0.000">
                  <c:v>255.027821378998</c:v>
                </c:pt>
                <c:pt idx="196" formatCode="0.000">
                  <c:v>255.424985258719</c:v>
                </c:pt>
                <c:pt idx="197" formatCode="0.000">
                  <c:v>254.60132471223699</c:v>
                </c:pt>
                <c:pt idx="198" formatCode="0.000">
                  <c:v>254.65176156564399</c:v>
                </c:pt>
                <c:pt idx="199" formatCode="0.000">
                  <c:v>252.133320478098</c:v>
                </c:pt>
                <c:pt idx="200" formatCode="0.000">
                  <c:v>250.42184905454599</c:v>
                </c:pt>
                <c:pt idx="201" formatCode="0.000">
                  <c:v>249.46995964571201</c:v>
                </c:pt>
                <c:pt idx="202" formatCode="0.000">
                  <c:v>248.93152089824</c:v>
                </c:pt>
                <c:pt idx="203" formatCode="0.000">
                  <c:v>243.58307251058699</c:v>
                </c:pt>
                <c:pt idx="204" formatCode="0.000">
                  <c:v>238.18407153867099</c:v>
                </c:pt>
                <c:pt idx="205" formatCode="0.000">
                  <c:v>240.801321909894</c:v>
                </c:pt>
                <c:pt idx="206" formatCode="0.000">
                  <c:v>239.71234731990799</c:v>
                </c:pt>
                <c:pt idx="207" formatCode="0.000">
                  <c:v>243.815753133508</c:v>
                </c:pt>
                <c:pt idx="208" formatCode="0.000">
                  <c:v>243.61798488676101</c:v>
                </c:pt>
                <c:pt idx="209" formatCode="0.000">
                  <c:v>240.68531984334399</c:v>
                </c:pt>
                <c:pt idx="210" formatCode="0.000">
                  <c:v>240.482912900152</c:v>
                </c:pt>
                <c:pt idx="211" formatCode="0.000">
                  <c:v>239.86785452356699</c:v>
                </c:pt>
                <c:pt idx="212" formatCode="0.000">
                  <c:v>237.23946890213799</c:v>
                </c:pt>
                <c:pt idx="213" formatCode="0.000">
                  <c:v>232.340246641346</c:v>
                </c:pt>
                <c:pt idx="214" formatCode="0.000">
                  <c:v>234.06972003543899</c:v>
                </c:pt>
                <c:pt idx="215" formatCode="0.000">
                  <c:v>231.284262676569</c:v>
                </c:pt>
                <c:pt idx="216" formatCode="0.000">
                  <c:v>230.515108936508</c:v>
                </c:pt>
                <c:pt idx="217" formatCode="0.000">
                  <c:v>232.80180233532801</c:v>
                </c:pt>
                <c:pt idx="218" formatCode="0.000">
                  <c:v>235.91630802705399</c:v>
                </c:pt>
                <c:pt idx="219" formatCode="0.000">
                  <c:v>238.316824334351</c:v>
                </c:pt>
                <c:pt idx="220" formatCode="0.000">
                  <c:v>238.56749095100699</c:v>
                </c:pt>
                <c:pt idx="221" formatCode="0.000">
                  <c:v>238.86786903632901</c:v>
                </c:pt>
                <c:pt idx="222" formatCode="0.000">
                  <c:v>239.91084390403299</c:v>
                </c:pt>
                <c:pt idx="223" formatCode="0.000">
                  <c:v>243.57882990453001</c:v>
                </c:pt>
                <c:pt idx="224" formatCode="0.000">
                  <c:v>243.328096433654</c:v>
                </c:pt>
                <c:pt idx="225" formatCode="0.000">
                  <c:v>240.86949328763399</c:v>
                </c:pt>
                <c:pt idx="226" formatCode="0.000">
                  <c:v>237.03312570266201</c:v>
                </c:pt>
                <c:pt idx="227" formatCode="0.000">
                  <c:v>236.82092155984401</c:v>
                </c:pt>
                <c:pt idx="228" formatCode="0.000">
                  <c:v>235.723521709436</c:v>
                </c:pt>
                <c:pt idx="229" formatCode="0.000">
                  <c:v>237.284647452359</c:v>
                </c:pt>
                <c:pt idx="230" formatCode="0.000">
                  <c:v>238.007485182404</c:v>
                </c:pt>
                <c:pt idx="231" formatCode="0.000">
                  <c:v>235.764624335272</c:v>
                </c:pt>
                <c:pt idx="232" formatCode="0.000">
                  <c:v>231.94632856329901</c:v>
                </c:pt>
                <c:pt idx="233" formatCode="0.000">
                  <c:v>232.83789112094999</c:v>
                </c:pt>
                <c:pt idx="234" formatCode="0.000">
                  <c:v>232.81194380606601</c:v>
                </c:pt>
                <c:pt idx="235" formatCode="0.000">
                  <c:v>231.70359130566899</c:v>
                </c:pt>
                <c:pt idx="236" formatCode="0.000">
                  <c:v>234.42436947537601</c:v>
                </c:pt>
                <c:pt idx="237" formatCode="0.000">
                  <c:v>234.62107008777599</c:v>
                </c:pt>
                <c:pt idx="238" formatCode="0.000">
                  <c:v>238.03312815495599</c:v>
                </c:pt>
                <c:pt idx="239" formatCode="0.000">
                  <c:v>238.76413472307101</c:v>
                </c:pt>
                <c:pt idx="240" formatCode="0.000">
                  <c:v>239.36668292576201</c:v>
                </c:pt>
                <c:pt idx="241" formatCode="0.000">
                  <c:v>242.599109426213</c:v>
                </c:pt>
                <c:pt idx="242" formatCode="0.000">
                  <c:v>237.36874945812201</c:v>
                </c:pt>
                <c:pt idx="243" formatCode="0.000">
                  <c:v>236.17544683594801</c:v>
                </c:pt>
                <c:pt idx="244" formatCode="0.000">
                  <c:v>233.733776052032</c:v>
                </c:pt>
                <c:pt idx="245" formatCode="0.000">
                  <c:v>231.15356931130299</c:v>
                </c:pt>
                <c:pt idx="246" formatCode="0.000">
                  <c:v>229.35841296255299</c:v>
                </c:pt>
                <c:pt idx="247" formatCode="0.000">
                  <c:v>229.607645786587</c:v>
                </c:pt>
                <c:pt idx="248" formatCode="0.000">
                  <c:v>232.203083659795</c:v>
                </c:pt>
                <c:pt idx="249" formatCode="0.000">
                  <c:v>232.252015862055</c:v>
                </c:pt>
                <c:pt idx="250" formatCode="0.000">
                  <c:v>228.577579201097</c:v>
                </c:pt>
                <c:pt idx="251" formatCode="0.000">
                  <c:v>225.538899904033</c:v>
                </c:pt>
                <c:pt idx="252" formatCode="0.000">
                  <c:v>224.78493937491501</c:v>
                </c:pt>
                <c:pt idx="253" formatCode="0.000">
                  <c:v>223.314909080928</c:v>
                </c:pt>
                <c:pt idx="254" formatCode="0.000">
                  <c:v>219.99767316369901</c:v>
                </c:pt>
                <c:pt idx="255" formatCode="0.000">
                  <c:v>217.034128794042</c:v>
                </c:pt>
                <c:pt idx="256" formatCode="0.000">
                  <c:v>213.58778096643101</c:v>
                </c:pt>
                <c:pt idx="257" formatCode="0.000">
                  <c:v>212.71911051191199</c:v>
                </c:pt>
                <c:pt idx="258" formatCode="0.000">
                  <c:v>218.51666129708099</c:v>
                </c:pt>
                <c:pt idx="259" formatCode="0.000">
                  <c:v>219.85694110574599</c:v>
                </c:pt>
                <c:pt idx="260" formatCode="0.000">
                  <c:v>221.04512509732501</c:v>
                </c:pt>
                <c:pt idx="261" formatCode="0.000">
                  <c:v>222.50402115460599</c:v>
                </c:pt>
              </c:numCache>
            </c:numRef>
          </c:val>
          <c:smooth val="0"/>
          <c:extLst>
            <c:ext xmlns:c16="http://schemas.microsoft.com/office/drawing/2014/chart" uri="{C3380CC4-5D6E-409C-BE32-E72D297353CC}">
              <c16:uniqueId val="{00000001-B556-494A-A969-20A3CFB906E9}"/>
            </c:ext>
          </c:extLst>
        </c:ser>
        <c:ser>
          <c:idx val="2"/>
          <c:order val="2"/>
          <c:tx>
            <c:strRef>
              <c:f>Sheet1!$D$1</c:f>
              <c:strCache>
                <c:ptCount val="1"/>
                <c:pt idx="0">
                  <c:v>Annotations</c:v>
                </c:pt>
              </c:strCache>
            </c:strRef>
          </c:tx>
          <c:spPr>
            <a:ln>
              <a:noFill/>
            </a:ln>
          </c:spPr>
          <c:marker>
            <c:symbol val="none"/>
          </c:marker>
          <c:cat>
            <c:numRef>
              <c:f>Sheet1!$A$2:$A$263</c:f>
              <c:numCache>
                <c:formatCode>mmm\ dd\,\ yyyy</c:formatCode>
                <c:ptCount val="262"/>
                <c:pt idx="0">
                  <c:v>43098</c:v>
                </c:pt>
                <c:pt idx="1">
                  <c:v>43101</c:v>
                </c:pt>
                <c:pt idx="2">
                  <c:v>43102</c:v>
                </c:pt>
                <c:pt idx="3">
                  <c:v>43103</c:v>
                </c:pt>
                <c:pt idx="4">
                  <c:v>43104</c:v>
                </c:pt>
                <c:pt idx="5">
                  <c:v>43105</c:v>
                </c:pt>
                <c:pt idx="6">
                  <c:v>43108</c:v>
                </c:pt>
                <c:pt idx="7">
                  <c:v>43109</c:v>
                </c:pt>
                <c:pt idx="8">
                  <c:v>43110</c:v>
                </c:pt>
                <c:pt idx="9">
                  <c:v>43111</c:v>
                </c:pt>
                <c:pt idx="10">
                  <c:v>43112</c:v>
                </c:pt>
                <c:pt idx="11">
                  <c:v>43115</c:v>
                </c:pt>
                <c:pt idx="12">
                  <c:v>43116</c:v>
                </c:pt>
                <c:pt idx="13">
                  <c:v>43117</c:v>
                </c:pt>
                <c:pt idx="14">
                  <c:v>43118</c:v>
                </c:pt>
                <c:pt idx="15">
                  <c:v>43119</c:v>
                </c:pt>
                <c:pt idx="16">
                  <c:v>43122</c:v>
                </c:pt>
                <c:pt idx="17">
                  <c:v>43123</c:v>
                </c:pt>
                <c:pt idx="18">
                  <c:v>43124</c:v>
                </c:pt>
                <c:pt idx="19">
                  <c:v>43125</c:v>
                </c:pt>
                <c:pt idx="20">
                  <c:v>43126</c:v>
                </c:pt>
                <c:pt idx="21">
                  <c:v>43129</c:v>
                </c:pt>
                <c:pt idx="22">
                  <c:v>43130</c:v>
                </c:pt>
                <c:pt idx="23">
                  <c:v>43131</c:v>
                </c:pt>
                <c:pt idx="24">
                  <c:v>43132</c:v>
                </c:pt>
                <c:pt idx="25">
                  <c:v>43133</c:v>
                </c:pt>
                <c:pt idx="26">
                  <c:v>43136</c:v>
                </c:pt>
                <c:pt idx="27">
                  <c:v>43137</c:v>
                </c:pt>
                <c:pt idx="28">
                  <c:v>43138</c:v>
                </c:pt>
                <c:pt idx="29">
                  <c:v>43139</c:v>
                </c:pt>
                <c:pt idx="30">
                  <c:v>43140</c:v>
                </c:pt>
                <c:pt idx="31">
                  <c:v>43143</c:v>
                </c:pt>
                <c:pt idx="32">
                  <c:v>43144</c:v>
                </c:pt>
                <c:pt idx="33">
                  <c:v>43145</c:v>
                </c:pt>
                <c:pt idx="34">
                  <c:v>43146</c:v>
                </c:pt>
                <c:pt idx="35">
                  <c:v>43147</c:v>
                </c:pt>
                <c:pt idx="36">
                  <c:v>43150</c:v>
                </c:pt>
                <c:pt idx="37">
                  <c:v>43151</c:v>
                </c:pt>
                <c:pt idx="38">
                  <c:v>43152</c:v>
                </c:pt>
                <c:pt idx="39">
                  <c:v>43153</c:v>
                </c:pt>
                <c:pt idx="40">
                  <c:v>43154</c:v>
                </c:pt>
                <c:pt idx="41">
                  <c:v>43157</c:v>
                </c:pt>
                <c:pt idx="42">
                  <c:v>43158</c:v>
                </c:pt>
                <c:pt idx="43">
                  <c:v>43159</c:v>
                </c:pt>
                <c:pt idx="44">
                  <c:v>43160</c:v>
                </c:pt>
                <c:pt idx="45">
                  <c:v>43161</c:v>
                </c:pt>
                <c:pt idx="46">
                  <c:v>43164</c:v>
                </c:pt>
                <c:pt idx="47">
                  <c:v>43165</c:v>
                </c:pt>
                <c:pt idx="48">
                  <c:v>43166</c:v>
                </c:pt>
                <c:pt idx="49">
                  <c:v>43167</c:v>
                </c:pt>
                <c:pt idx="50">
                  <c:v>43168</c:v>
                </c:pt>
                <c:pt idx="51">
                  <c:v>43171</c:v>
                </c:pt>
                <c:pt idx="52">
                  <c:v>43172</c:v>
                </c:pt>
                <c:pt idx="53">
                  <c:v>43173</c:v>
                </c:pt>
                <c:pt idx="54">
                  <c:v>43174</c:v>
                </c:pt>
                <c:pt idx="55">
                  <c:v>43175</c:v>
                </c:pt>
                <c:pt idx="56">
                  <c:v>43178</c:v>
                </c:pt>
                <c:pt idx="57">
                  <c:v>43179</c:v>
                </c:pt>
                <c:pt idx="58">
                  <c:v>43180</c:v>
                </c:pt>
                <c:pt idx="59">
                  <c:v>43181</c:v>
                </c:pt>
                <c:pt idx="60">
                  <c:v>43182</c:v>
                </c:pt>
                <c:pt idx="61">
                  <c:v>43185</c:v>
                </c:pt>
                <c:pt idx="62">
                  <c:v>43186</c:v>
                </c:pt>
                <c:pt idx="63">
                  <c:v>43187</c:v>
                </c:pt>
                <c:pt idx="64">
                  <c:v>43188</c:v>
                </c:pt>
                <c:pt idx="65">
                  <c:v>43189</c:v>
                </c:pt>
                <c:pt idx="66">
                  <c:v>43192</c:v>
                </c:pt>
                <c:pt idx="67">
                  <c:v>43193</c:v>
                </c:pt>
                <c:pt idx="68">
                  <c:v>43194</c:v>
                </c:pt>
                <c:pt idx="69">
                  <c:v>43195</c:v>
                </c:pt>
                <c:pt idx="70">
                  <c:v>43196</c:v>
                </c:pt>
                <c:pt idx="71">
                  <c:v>43199</c:v>
                </c:pt>
                <c:pt idx="72">
                  <c:v>43200</c:v>
                </c:pt>
                <c:pt idx="73">
                  <c:v>43201</c:v>
                </c:pt>
                <c:pt idx="74">
                  <c:v>43202</c:v>
                </c:pt>
                <c:pt idx="75">
                  <c:v>43203</c:v>
                </c:pt>
                <c:pt idx="76">
                  <c:v>43206</c:v>
                </c:pt>
                <c:pt idx="77">
                  <c:v>43207</c:v>
                </c:pt>
                <c:pt idx="78">
                  <c:v>43208</c:v>
                </c:pt>
                <c:pt idx="79">
                  <c:v>43209</c:v>
                </c:pt>
                <c:pt idx="80">
                  <c:v>43210</c:v>
                </c:pt>
                <c:pt idx="81">
                  <c:v>43213</c:v>
                </c:pt>
                <c:pt idx="82">
                  <c:v>43214</c:v>
                </c:pt>
                <c:pt idx="83">
                  <c:v>43215</c:v>
                </c:pt>
                <c:pt idx="84">
                  <c:v>43216</c:v>
                </c:pt>
                <c:pt idx="85">
                  <c:v>43217</c:v>
                </c:pt>
                <c:pt idx="86">
                  <c:v>43220</c:v>
                </c:pt>
                <c:pt idx="87">
                  <c:v>43221</c:v>
                </c:pt>
                <c:pt idx="88">
                  <c:v>43222</c:v>
                </c:pt>
                <c:pt idx="89">
                  <c:v>43223</c:v>
                </c:pt>
                <c:pt idx="90">
                  <c:v>43224</c:v>
                </c:pt>
                <c:pt idx="91">
                  <c:v>43227</c:v>
                </c:pt>
                <c:pt idx="92">
                  <c:v>43228</c:v>
                </c:pt>
                <c:pt idx="93">
                  <c:v>43229</c:v>
                </c:pt>
                <c:pt idx="94">
                  <c:v>43230</c:v>
                </c:pt>
                <c:pt idx="95">
                  <c:v>43231</c:v>
                </c:pt>
                <c:pt idx="96">
                  <c:v>43234</c:v>
                </c:pt>
                <c:pt idx="97">
                  <c:v>43235</c:v>
                </c:pt>
                <c:pt idx="98">
                  <c:v>43236</c:v>
                </c:pt>
                <c:pt idx="99">
                  <c:v>43237</c:v>
                </c:pt>
                <c:pt idx="100">
                  <c:v>43238</c:v>
                </c:pt>
                <c:pt idx="101">
                  <c:v>43241</c:v>
                </c:pt>
                <c:pt idx="102">
                  <c:v>43242</c:v>
                </c:pt>
                <c:pt idx="103">
                  <c:v>43243</c:v>
                </c:pt>
                <c:pt idx="104">
                  <c:v>43244</c:v>
                </c:pt>
                <c:pt idx="105">
                  <c:v>43245</c:v>
                </c:pt>
                <c:pt idx="106">
                  <c:v>43248</c:v>
                </c:pt>
                <c:pt idx="107">
                  <c:v>43249</c:v>
                </c:pt>
                <c:pt idx="108">
                  <c:v>43250</c:v>
                </c:pt>
                <c:pt idx="109">
                  <c:v>43251</c:v>
                </c:pt>
                <c:pt idx="110">
                  <c:v>43252</c:v>
                </c:pt>
                <c:pt idx="111">
                  <c:v>43255</c:v>
                </c:pt>
                <c:pt idx="112">
                  <c:v>43256</c:v>
                </c:pt>
                <c:pt idx="113">
                  <c:v>43257</c:v>
                </c:pt>
                <c:pt idx="114">
                  <c:v>43258</c:v>
                </c:pt>
                <c:pt idx="115">
                  <c:v>43259</c:v>
                </c:pt>
                <c:pt idx="116">
                  <c:v>43262</c:v>
                </c:pt>
                <c:pt idx="117">
                  <c:v>43263</c:v>
                </c:pt>
                <c:pt idx="118">
                  <c:v>43264</c:v>
                </c:pt>
                <c:pt idx="119">
                  <c:v>43265</c:v>
                </c:pt>
                <c:pt idx="120">
                  <c:v>43266</c:v>
                </c:pt>
                <c:pt idx="121">
                  <c:v>43269</c:v>
                </c:pt>
                <c:pt idx="122">
                  <c:v>43270</c:v>
                </c:pt>
                <c:pt idx="123">
                  <c:v>43271</c:v>
                </c:pt>
                <c:pt idx="124">
                  <c:v>43272</c:v>
                </c:pt>
                <c:pt idx="125">
                  <c:v>43273</c:v>
                </c:pt>
                <c:pt idx="126">
                  <c:v>43276</c:v>
                </c:pt>
                <c:pt idx="127">
                  <c:v>43277</c:v>
                </c:pt>
                <c:pt idx="128">
                  <c:v>43278</c:v>
                </c:pt>
                <c:pt idx="129">
                  <c:v>43279</c:v>
                </c:pt>
                <c:pt idx="130">
                  <c:v>43280</c:v>
                </c:pt>
                <c:pt idx="131">
                  <c:v>43283</c:v>
                </c:pt>
                <c:pt idx="132">
                  <c:v>43284</c:v>
                </c:pt>
                <c:pt idx="133">
                  <c:v>43285</c:v>
                </c:pt>
                <c:pt idx="134">
                  <c:v>43286</c:v>
                </c:pt>
                <c:pt idx="135">
                  <c:v>43287</c:v>
                </c:pt>
                <c:pt idx="136">
                  <c:v>43290</c:v>
                </c:pt>
                <c:pt idx="137">
                  <c:v>43291</c:v>
                </c:pt>
                <c:pt idx="138">
                  <c:v>43292</c:v>
                </c:pt>
                <c:pt idx="139">
                  <c:v>43293</c:v>
                </c:pt>
                <c:pt idx="140">
                  <c:v>43294</c:v>
                </c:pt>
                <c:pt idx="141">
                  <c:v>43297</c:v>
                </c:pt>
                <c:pt idx="142">
                  <c:v>43298</c:v>
                </c:pt>
                <c:pt idx="143">
                  <c:v>43299</c:v>
                </c:pt>
                <c:pt idx="144">
                  <c:v>43300</c:v>
                </c:pt>
                <c:pt idx="145">
                  <c:v>43301</c:v>
                </c:pt>
                <c:pt idx="146">
                  <c:v>43304</c:v>
                </c:pt>
                <c:pt idx="147">
                  <c:v>43305</c:v>
                </c:pt>
                <c:pt idx="148">
                  <c:v>43306</c:v>
                </c:pt>
                <c:pt idx="149">
                  <c:v>43307</c:v>
                </c:pt>
                <c:pt idx="150">
                  <c:v>43308</c:v>
                </c:pt>
                <c:pt idx="151">
                  <c:v>43311</c:v>
                </c:pt>
                <c:pt idx="152">
                  <c:v>43312</c:v>
                </c:pt>
                <c:pt idx="153">
                  <c:v>43313</c:v>
                </c:pt>
                <c:pt idx="154">
                  <c:v>43314</c:v>
                </c:pt>
                <c:pt idx="155">
                  <c:v>43315</c:v>
                </c:pt>
                <c:pt idx="156">
                  <c:v>43318</c:v>
                </c:pt>
                <c:pt idx="157">
                  <c:v>43319</c:v>
                </c:pt>
                <c:pt idx="158">
                  <c:v>43320</c:v>
                </c:pt>
                <c:pt idx="159">
                  <c:v>43321</c:v>
                </c:pt>
                <c:pt idx="160">
                  <c:v>43322</c:v>
                </c:pt>
                <c:pt idx="161">
                  <c:v>43325</c:v>
                </c:pt>
                <c:pt idx="162">
                  <c:v>43326</c:v>
                </c:pt>
                <c:pt idx="163">
                  <c:v>43327</c:v>
                </c:pt>
                <c:pt idx="164">
                  <c:v>43328</c:v>
                </c:pt>
                <c:pt idx="165">
                  <c:v>43329</c:v>
                </c:pt>
                <c:pt idx="166">
                  <c:v>43332</c:v>
                </c:pt>
                <c:pt idx="167">
                  <c:v>43333</c:v>
                </c:pt>
                <c:pt idx="168">
                  <c:v>43334</c:v>
                </c:pt>
                <c:pt idx="169">
                  <c:v>43335</c:v>
                </c:pt>
                <c:pt idx="170">
                  <c:v>43336</c:v>
                </c:pt>
                <c:pt idx="171">
                  <c:v>43339</c:v>
                </c:pt>
                <c:pt idx="172">
                  <c:v>43340</c:v>
                </c:pt>
                <c:pt idx="173">
                  <c:v>43341</c:v>
                </c:pt>
                <c:pt idx="174">
                  <c:v>43342</c:v>
                </c:pt>
                <c:pt idx="175">
                  <c:v>43343</c:v>
                </c:pt>
                <c:pt idx="176">
                  <c:v>43346</c:v>
                </c:pt>
                <c:pt idx="177">
                  <c:v>43347</c:v>
                </c:pt>
                <c:pt idx="178">
                  <c:v>43348</c:v>
                </c:pt>
                <c:pt idx="179">
                  <c:v>43349</c:v>
                </c:pt>
                <c:pt idx="180">
                  <c:v>43350</c:v>
                </c:pt>
                <c:pt idx="181">
                  <c:v>43353</c:v>
                </c:pt>
                <c:pt idx="182">
                  <c:v>43354</c:v>
                </c:pt>
                <c:pt idx="183">
                  <c:v>43355</c:v>
                </c:pt>
                <c:pt idx="184">
                  <c:v>43356</c:v>
                </c:pt>
                <c:pt idx="185">
                  <c:v>43357</c:v>
                </c:pt>
                <c:pt idx="186">
                  <c:v>43360</c:v>
                </c:pt>
                <c:pt idx="187">
                  <c:v>43361</c:v>
                </c:pt>
                <c:pt idx="188">
                  <c:v>43362</c:v>
                </c:pt>
                <c:pt idx="189">
                  <c:v>43363</c:v>
                </c:pt>
                <c:pt idx="190">
                  <c:v>43364</c:v>
                </c:pt>
                <c:pt idx="191">
                  <c:v>43367</c:v>
                </c:pt>
                <c:pt idx="192">
                  <c:v>43368</c:v>
                </c:pt>
                <c:pt idx="193">
                  <c:v>43369</c:v>
                </c:pt>
                <c:pt idx="194">
                  <c:v>43370</c:v>
                </c:pt>
                <c:pt idx="195" formatCode="m/d/yyyy">
                  <c:v>43371</c:v>
                </c:pt>
                <c:pt idx="196" formatCode="m/d/yyyy">
                  <c:v>43374</c:v>
                </c:pt>
                <c:pt idx="197" formatCode="m/d/yyyy">
                  <c:v>43375</c:v>
                </c:pt>
                <c:pt idx="198" formatCode="m/d/yyyy">
                  <c:v>43376</c:v>
                </c:pt>
                <c:pt idx="199" formatCode="m/d/yyyy">
                  <c:v>43377</c:v>
                </c:pt>
                <c:pt idx="200" formatCode="m/d/yyyy">
                  <c:v>43378</c:v>
                </c:pt>
                <c:pt idx="201" formatCode="m/d/yyyy">
                  <c:v>43381</c:v>
                </c:pt>
                <c:pt idx="202" formatCode="m/d/yyyy">
                  <c:v>43382</c:v>
                </c:pt>
                <c:pt idx="203" formatCode="m/d/yyyy">
                  <c:v>43383</c:v>
                </c:pt>
                <c:pt idx="204" formatCode="m/d/yyyy">
                  <c:v>43384</c:v>
                </c:pt>
                <c:pt idx="205" formatCode="m/d/yyyy">
                  <c:v>43385</c:v>
                </c:pt>
                <c:pt idx="206" formatCode="m/d/yyyy">
                  <c:v>43388</c:v>
                </c:pt>
                <c:pt idx="207" formatCode="m/d/yyyy">
                  <c:v>43389</c:v>
                </c:pt>
                <c:pt idx="208" formatCode="m/d/yyyy">
                  <c:v>43390</c:v>
                </c:pt>
                <c:pt idx="209" formatCode="m/d/yyyy">
                  <c:v>43391</c:v>
                </c:pt>
                <c:pt idx="210" formatCode="m/d/yyyy">
                  <c:v>43392</c:v>
                </c:pt>
                <c:pt idx="211" formatCode="m/d/yyyy">
                  <c:v>43395</c:v>
                </c:pt>
                <c:pt idx="212" formatCode="m/d/yyyy">
                  <c:v>43396</c:v>
                </c:pt>
                <c:pt idx="213" formatCode="m/d/yyyy">
                  <c:v>43397</c:v>
                </c:pt>
                <c:pt idx="214" formatCode="m/d/yyyy">
                  <c:v>43398</c:v>
                </c:pt>
                <c:pt idx="215" formatCode="m/d/yyyy">
                  <c:v>43399</c:v>
                </c:pt>
                <c:pt idx="216" formatCode="m/d/yyyy">
                  <c:v>43402</c:v>
                </c:pt>
                <c:pt idx="217" formatCode="m/d/yyyy">
                  <c:v>43403</c:v>
                </c:pt>
                <c:pt idx="218" formatCode="m/d/yyyy">
                  <c:v>43404</c:v>
                </c:pt>
                <c:pt idx="219" formatCode="m/d/yyyy">
                  <c:v>43405</c:v>
                </c:pt>
                <c:pt idx="220" formatCode="m/d/yyyy">
                  <c:v>43406</c:v>
                </c:pt>
                <c:pt idx="221" formatCode="m/d/yyyy">
                  <c:v>43409</c:v>
                </c:pt>
                <c:pt idx="222" formatCode="m/d/yyyy">
                  <c:v>43410</c:v>
                </c:pt>
                <c:pt idx="223" formatCode="m/d/yyyy">
                  <c:v>43411</c:v>
                </c:pt>
                <c:pt idx="224" formatCode="m/d/yyyy">
                  <c:v>43412</c:v>
                </c:pt>
                <c:pt idx="225" formatCode="m/d/yyyy">
                  <c:v>43413</c:v>
                </c:pt>
                <c:pt idx="226" formatCode="m/d/yyyy">
                  <c:v>43416</c:v>
                </c:pt>
                <c:pt idx="227" formatCode="m/d/yyyy">
                  <c:v>43417</c:v>
                </c:pt>
                <c:pt idx="228" formatCode="m/d/yyyy">
                  <c:v>43418</c:v>
                </c:pt>
                <c:pt idx="229" formatCode="m/d/yyyy">
                  <c:v>43419</c:v>
                </c:pt>
                <c:pt idx="230" formatCode="m/d/yyyy">
                  <c:v>43420</c:v>
                </c:pt>
                <c:pt idx="231" formatCode="m/d/yyyy">
                  <c:v>43423</c:v>
                </c:pt>
                <c:pt idx="232" formatCode="m/d/yyyy">
                  <c:v>43424</c:v>
                </c:pt>
                <c:pt idx="233" formatCode="m/d/yyyy">
                  <c:v>43425</c:v>
                </c:pt>
                <c:pt idx="234" formatCode="m/d/yyyy">
                  <c:v>43426</c:v>
                </c:pt>
                <c:pt idx="235" formatCode="m/d/yyyy">
                  <c:v>43427</c:v>
                </c:pt>
                <c:pt idx="236" formatCode="m/d/yyyy">
                  <c:v>43430</c:v>
                </c:pt>
                <c:pt idx="237" formatCode="m/d/yyyy">
                  <c:v>43431</c:v>
                </c:pt>
                <c:pt idx="238" formatCode="m/d/yyyy">
                  <c:v>43432</c:v>
                </c:pt>
                <c:pt idx="239" formatCode="m/d/yyyy">
                  <c:v>43433</c:v>
                </c:pt>
                <c:pt idx="240" formatCode="m/d/yyyy">
                  <c:v>43434</c:v>
                </c:pt>
                <c:pt idx="241" formatCode="m/d/yyyy">
                  <c:v>43437</c:v>
                </c:pt>
                <c:pt idx="242" formatCode="m/d/yyyy">
                  <c:v>43438</c:v>
                </c:pt>
                <c:pt idx="243" formatCode="m/d/yyyy">
                  <c:v>43439</c:v>
                </c:pt>
                <c:pt idx="244" formatCode="m/d/yyyy">
                  <c:v>43440</c:v>
                </c:pt>
                <c:pt idx="245" formatCode="m/d/yyyy">
                  <c:v>43441</c:v>
                </c:pt>
                <c:pt idx="246" formatCode="m/d/yyyy">
                  <c:v>43444</c:v>
                </c:pt>
                <c:pt idx="247" formatCode="m/d/yyyy">
                  <c:v>43445</c:v>
                </c:pt>
                <c:pt idx="248" formatCode="m/d/yyyy">
                  <c:v>43446</c:v>
                </c:pt>
                <c:pt idx="249" formatCode="m/d/yyyy">
                  <c:v>43447</c:v>
                </c:pt>
                <c:pt idx="250" formatCode="m/d/yyyy">
                  <c:v>43448</c:v>
                </c:pt>
                <c:pt idx="251" formatCode="m/d/yyyy">
                  <c:v>43451</c:v>
                </c:pt>
                <c:pt idx="252" formatCode="m/d/yyyy">
                  <c:v>43452</c:v>
                </c:pt>
                <c:pt idx="253" formatCode="m/d/yyyy">
                  <c:v>43453</c:v>
                </c:pt>
                <c:pt idx="254" formatCode="m/d/yyyy">
                  <c:v>43454</c:v>
                </c:pt>
                <c:pt idx="255" formatCode="m/d/yyyy">
                  <c:v>43455</c:v>
                </c:pt>
                <c:pt idx="256" formatCode="m/d/yyyy">
                  <c:v>43458</c:v>
                </c:pt>
                <c:pt idx="257" formatCode="m/d/yyyy">
                  <c:v>43459</c:v>
                </c:pt>
                <c:pt idx="258" formatCode="m/d/yyyy">
                  <c:v>43460</c:v>
                </c:pt>
                <c:pt idx="259" formatCode="m/d/yyyy">
                  <c:v>43461</c:v>
                </c:pt>
                <c:pt idx="260" formatCode="m/d/yyyy">
                  <c:v>43462</c:v>
                </c:pt>
                <c:pt idx="261" formatCode="m/d/yyyy">
                  <c:v>43465</c:v>
                </c:pt>
              </c:numCache>
            </c:numRef>
          </c:cat>
          <c:val>
            <c:numRef>
              <c:f>Sheet1!$D$2:$D$263</c:f>
              <c:numCache>
                <c:formatCode>General</c:formatCode>
                <c:ptCount val="262"/>
                <c:pt idx="3" formatCode="#,##0.000">
                  <c:v>210</c:v>
                </c:pt>
                <c:pt idx="16" formatCode="#,##0.000">
                  <c:v>210</c:v>
                </c:pt>
                <c:pt idx="60" formatCode="#,##0.00">
                  <c:v>210</c:v>
                </c:pt>
                <c:pt idx="82" formatCode="#,##0.000">
                  <c:v>210</c:v>
                </c:pt>
                <c:pt idx="93" formatCode="#,##0.000">
                  <c:v>210</c:v>
                </c:pt>
                <c:pt idx="120" formatCode="#,##0.000">
                  <c:v>210</c:v>
                </c:pt>
                <c:pt idx="130" formatCode="#,##0.000">
                  <c:v>210</c:v>
                </c:pt>
                <c:pt idx="144" formatCode="#,##0.000">
                  <c:v>210</c:v>
                </c:pt>
                <c:pt idx="156" formatCode="#,##0.000">
                  <c:v>210</c:v>
                </c:pt>
                <c:pt idx="171" formatCode="#,##0.000">
                  <c:v>210</c:v>
                </c:pt>
                <c:pt idx="180" formatCode="#,##0.000">
                  <c:v>210</c:v>
                </c:pt>
                <c:pt idx="193" formatCode="#,##0.000">
                  <c:v>210</c:v>
                </c:pt>
                <c:pt idx="200" formatCode="#,##0.000">
                  <c:v>210</c:v>
                </c:pt>
                <c:pt idx="217" formatCode="#,##0.000">
                  <c:v>210</c:v>
                </c:pt>
                <c:pt idx="223" formatCode="#,##0.000">
                  <c:v>210</c:v>
                </c:pt>
                <c:pt idx="233" formatCode="#,##0.000">
                  <c:v>210</c:v>
                </c:pt>
                <c:pt idx="244" formatCode="#,##0.000">
                  <c:v>210</c:v>
                </c:pt>
                <c:pt idx="261" formatCode="#,##0.00">
                  <c:v>210</c:v>
                </c:pt>
              </c:numCache>
            </c:numRef>
          </c:val>
          <c:smooth val="0"/>
          <c:extLst>
            <c:ext xmlns:c16="http://schemas.microsoft.com/office/drawing/2014/chart" uri="{C3380CC4-5D6E-409C-BE32-E72D297353CC}">
              <c16:uniqueId val="{00000002-B556-494A-A969-20A3CFB906E9}"/>
            </c:ext>
          </c:extLst>
        </c:ser>
        <c:dLbls>
          <c:showLegendKey val="0"/>
          <c:showVal val="0"/>
          <c:showCatName val="0"/>
          <c:showSerName val="0"/>
          <c:showPercent val="0"/>
          <c:showBubbleSize val="0"/>
        </c:dLbls>
        <c:marker val="1"/>
        <c:smooth val="0"/>
        <c:axId val="2079027976"/>
        <c:axId val="2079031016"/>
      </c:lineChart>
      <c:dateAx>
        <c:axId val="2079027976"/>
        <c:scaling>
          <c:orientation val="minMax"/>
          <c:max val="43465"/>
          <c:min val="43100"/>
        </c:scaling>
        <c:delete val="0"/>
        <c:axPos val="b"/>
        <c:numFmt formatCode="mmm\ d" sourceLinked="0"/>
        <c:majorTickMark val="none"/>
        <c:minorTickMark val="none"/>
        <c:tickLblPos val="nextTo"/>
        <c:spPr>
          <a:solidFill>
            <a:schemeClr val="bg1"/>
          </a:solidFill>
          <a:ln w="6350">
            <a:solidFill>
              <a:schemeClr val="tx1"/>
            </a:solidFill>
          </a:ln>
        </c:spPr>
        <c:txPr>
          <a:bodyPr/>
          <a:lstStyle/>
          <a:p>
            <a:pPr>
              <a:defRPr sz="800"/>
            </a:pPr>
            <a:endParaRPr lang="en-US"/>
          </a:p>
        </c:txPr>
        <c:crossAx val="2079031016"/>
        <c:crosses val="autoZero"/>
        <c:auto val="1"/>
        <c:lblOffset val="100"/>
        <c:baseTimeUnit val="days"/>
        <c:majorUnit val="3"/>
        <c:majorTimeUnit val="months"/>
      </c:dateAx>
      <c:valAx>
        <c:axId val="2079031016"/>
        <c:scaling>
          <c:orientation val="minMax"/>
          <c:max val="270"/>
          <c:min val="210"/>
        </c:scaling>
        <c:delete val="0"/>
        <c:axPos val="l"/>
        <c:numFmt formatCode="#,##0" sourceLinked="0"/>
        <c:majorTickMark val="none"/>
        <c:minorTickMark val="none"/>
        <c:tickLblPos val="nextTo"/>
        <c:spPr>
          <a:ln w="6350">
            <a:solidFill>
              <a:schemeClr val="tx1"/>
            </a:solidFill>
          </a:ln>
        </c:spPr>
        <c:txPr>
          <a:bodyPr/>
          <a:lstStyle/>
          <a:p>
            <a:pPr>
              <a:defRPr sz="800"/>
            </a:pPr>
            <a:endParaRPr lang="en-US"/>
          </a:p>
        </c:txPr>
        <c:crossAx val="2079027976"/>
        <c:crosses val="autoZero"/>
        <c:crossBetween val="midCat"/>
        <c:majorUnit val="10"/>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949941576197E-2"/>
          <c:y val="0.22830555894496266"/>
          <c:w val="0.85488255736888064"/>
          <c:h val="0.57884352275647932"/>
        </c:manualLayout>
      </c:layout>
      <c:areaChart>
        <c:grouping val="standard"/>
        <c:varyColors val="0"/>
        <c:ser>
          <c:idx val="2"/>
          <c:order val="2"/>
          <c:tx>
            <c:strRef>
              <c:f>Sheet1!$D$1</c:f>
              <c:strCache>
                <c:ptCount val="1"/>
                <c:pt idx="0">
                  <c:v>area</c:v>
                </c:pt>
              </c:strCache>
            </c:strRef>
          </c:tx>
          <c:spPr>
            <a:solidFill>
              <a:schemeClr val="tx2">
                <a:lumMod val="20000"/>
                <a:lumOff val="80000"/>
              </a:schemeClr>
            </a:solidFill>
          </c:spPr>
          <c:cat>
            <c:numRef>
              <c:f>Sheet1!$A$2:$A$218</c:f>
              <c:numCache>
                <c:formatCode>m/d/yyyy</c:formatCode>
                <c:ptCount val="217"/>
                <c:pt idx="0">
                  <c:v>36891</c:v>
                </c:pt>
                <c:pt idx="1">
                  <c:v>36922</c:v>
                </c:pt>
                <c:pt idx="2">
                  <c:v>36950</c:v>
                </c:pt>
                <c:pt idx="3">
                  <c:v>36981</c:v>
                </c:pt>
                <c:pt idx="4">
                  <c:v>37011</c:v>
                </c:pt>
                <c:pt idx="5">
                  <c:v>37042</c:v>
                </c:pt>
                <c:pt idx="6">
                  <c:v>37072</c:v>
                </c:pt>
                <c:pt idx="7">
                  <c:v>37103</c:v>
                </c:pt>
                <c:pt idx="8">
                  <c:v>37134</c:v>
                </c:pt>
                <c:pt idx="9">
                  <c:v>37164</c:v>
                </c:pt>
                <c:pt idx="10">
                  <c:v>37195</c:v>
                </c:pt>
                <c:pt idx="11">
                  <c:v>37225</c:v>
                </c:pt>
                <c:pt idx="12">
                  <c:v>37256</c:v>
                </c:pt>
                <c:pt idx="13">
                  <c:v>37287</c:v>
                </c:pt>
                <c:pt idx="14">
                  <c:v>37315</c:v>
                </c:pt>
                <c:pt idx="15">
                  <c:v>37346</c:v>
                </c:pt>
                <c:pt idx="16">
                  <c:v>37376</c:v>
                </c:pt>
                <c:pt idx="17">
                  <c:v>37407</c:v>
                </c:pt>
                <c:pt idx="18">
                  <c:v>37437</c:v>
                </c:pt>
                <c:pt idx="19">
                  <c:v>37468</c:v>
                </c:pt>
                <c:pt idx="20">
                  <c:v>37499</c:v>
                </c:pt>
                <c:pt idx="21">
                  <c:v>37529</c:v>
                </c:pt>
                <c:pt idx="22">
                  <c:v>37560</c:v>
                </c:pt>
                <c:pt idx="23">
                  <c:v>37590</c:v>
                </c:pt>
                <c:pt idx="24">
                  <c:v>37621</c:v>
                </c:pt>
                <c:pt idx="25">
                  <c:v>37652</c:v>
                </c:pt>
                <c:pt idx="26">
                  <c:v>37680</c:v>
                </c:pt>
                <c:pt idx="27">
                  <c:v>37711</c:v>
                </c:pt>
                <c:pt idx="28">
                  <c:v>37741</c:v>
                </c:pt>
                <c:pt idx="29">
                  <c:v>37772</c:v>
                </c:pt>
                <c:pt idx="30">
                  <c:v>37802</c:v>
                </c:pt>
                <c:pt idx="31">
                  <c:v>37833</c:v>
                </c:pt>
                <c:pt idx="32">
                  <c:v>37864</c:v>
                </c:pt>
                <c:pt idx="33">
                  <c:v>37894</c:v>
                </c:pt>
                <c:pt idx="34">
                  <c:v>37925</c:v>
                </c:pt>
                <c:pt idx="35">
                  <c:v>37955</c:v>
                </c:pt>
                <c:pt idx="36">
                  <c:v>37986</c:v>
                </c:pt>
                <c:pt idx="37">
                  <c:v>38017</c:v>
                </c:pt>
                <c:pt idx="38">
                  <c:v>38046</c:v>
                </c:pt>
                <c:pt idx="39">
                  <c:v>38077</c:v>
                </c:pt>
                <c:pt idx="40">
                  <c:v>38107</c:v>
                </c:pt>
                <c:pt idx="41">
                  <c:v>38138</c:v>
                </c:pt>
                <c:pt idx="42">
                  <c:v>38168</c:v>
                </c:pt>
                <c:pt idx="43">
                  <c:v>38199</c:v>
                </c:pt>
                <c:pt idx="44">
                  <c:v>38230</c:v>
                </c:pt>
                <c:pt idx="45">
                  <c:v>38260</c:v>
                </c:pt>
                <c:pt idx="46">
                  <c:v>38291</c:v>
                </c:pt>
                <c:pt idx="47">
                  <c:v>38321</c:v>
                </c:pt>
                <c:pt idx="48">
                  <c:v>38352</c:v>
                </c:pt>
                <c:pt idx="49">
                  <c:v>38383</c:v>
                </c:pt>
                <c:pt idx="50">
                  <c:v>38411</c:v>
                </c:pt>
                <c:pt idx="51">
                  <c:v>38442</c:v>
                </c:pt>
                <c:pt idx="52">
                  <c:v>38472</c:v>
                </c:pt>
                <c:pt idx="53">
                  <c:v>38503</c:v>
                </c:pt>
                <c:pt idx="54">
                  <c:v>38533</c:v>
                </c:pt>
                <c:pt idx="55">
                  <c:v>38564</c:v>
                </c:pt>
                <c:pt idx="56">
                  <c:v>38595</c:v>
                </c:pt>
                <c:pt idx="57">
                  <c:v>38625</c:v>
                </c:pt>
                <c:pt idx="58">
                  <c:v>38656</c:v>
                </c:pt>
                <c:pt idx="59">
                  <c:v>38686</c:v>
                </c:pt>
                <c:pt idx="60">
                  <c:v>38717</c:v>
                </c:pt>
                <c:pt idx="61">
                  <c:v>38748</c:v>
                </c:pt>
                <c:pt idx="62">
                  <c:v>38776</c:v>
                </c:pt>
                <c:pt idx="63">
                  <c:v>38807</c:v>
                </c:pt>
                <c:pt idx="64">
                  <c:v>38837</c:v>
                </c:pt>
                <c:pt idx="65">
                  <c:v>38868</c:v>
                </c:pt>
                <c:pt idx="66">
                  <c:v>38898</c:v>
                </c:pt>
                <c:pt idx="67">
                  <c:v>38929</c:v>
                </c:pt>
                <c:pt idx="68">
                  <c:v>38960</c:v>
                </c:pt>
                <c:pt idx="69">
                  <c:v>38990</c:v>
                </c:pt>
                <c:pt idx="70">
                  <c:v>39021</c:v>
                </c:pt>
                <c:pt idx="71">
                  <c:v>39051</c:v>
                </c:pt>
                <c:pt idx="72">
                  <c:v>39082</c:v>
                </c:pt>
                <c:pt idx="73">
                  <c:v>39113</c:v>
                </c:pt>
                <c:pt idx="74">
                  <c:v>39141</c:v>
                </c:pt>
                <c:pt idx="75">
                  <c:v>39172</c:v>
                </c:pt>
                <c:pt idx="76">
                  <c:v>39202</c:v>
                </c:pt>
                <c:pt idx="77">
                  <c:v>39233</c:v>
                </c:pt>
                <c:pt idx="78">
                  <c:v>39263</c:v>
                </c:pt>
                <c:pt idx="79">
                  <c:v>39294</c:v>
                </c:pt>
                <c:pt idx="80">
                  <c:v>39325</c:v>
                </c:pt>
                <c:pt idx="81">
                  <c:v>39355</c:v>
                </c:pt>
                <c:pt idx="82">
                  <c:v>39386</c:v>
                </c:pt>
                <c:pt idx="83">
                  <c:v>39416</c:v>
                </c:pt>
                <c:pt idx="84">
                  <c:v>39447</c:v>
                </c:pt>
                <c:pt idx="85">
                  <c:v>39478</c:v>
                </c:pt>
                <c:pt idx="86">
                  <c:v>39507</c:v>
                </c:pt>
                <c:pt idx="87">
                  <c:v>39538</c:v>
                </c:pt>
                <c:pt idx="88">
                  <c:v>39568</c:v>
                </c:pt>
                <c:pt idx="89">
                  <c:v>39599</c:v>
                </c:pt>
                <c:pt idx="90">
                  <c:v>39629</c:v>
                </c:pt>
                <c:pt idx="91">
                  <c:v>39660</c:v>
                </c:pt>
                <c:pt idx="92">
                  <c:v>39691</c:v>
                </c:pt>
                <c:pt idx="93">
                  <c:v>39721</c:v>
                </c:pt>
                <c:pt idx="94">
                  <c:v>39752</c:v>
                </c:pt>
                <c:pt idx="95">
                  <c:v>39782</c:v>
                </c:pt>
                <c:pt idx="96">
                  <c:v>39813</c:v>
                </c:pt>
                <c:pt idx="97">
                  <c:v>39844</c:v>
                </c:pt>
                <c:pt idx="98">
                  <c:v>39872</c:v>
                </c:pt>
                <c:pt idx="99">
                  <c:v>39903</c:v>
                </c:pt>
                <c:pt idx="100">
                  <c:v>39933</c:v>
                </c:pt>
                <c:pt idx="101">
                  <c:v>39964</c:v>
                </c:pt>
                <c:pt idx="102">
                  <c:v>39994</c:v>
                </c:pt>
                <c:pt idx="103">
                  <c:v>40025</c:v>
                </c:pt>
                <c:pt idx="104">
                  <c:v>40056</c:v>
                </c:pt>
                <c:pt idx="105">
                  <c:v>40086</c:v>
                </c:pt>
                <c:pt idx="106">
                  <c:v>40117</c:v>
                </c:pt>
                <c:pt idx="107">
                  <c:v>40147</c:v>
                </c:pt>
                <c:pt idx="108">
                  <c:v>40178</c:v>
                </c:pt>
                <c:pt idx="109">
                  <c:v>40209</c:v>
                </c:pt>
                <c:pt idx="110">
                  <c:v>40237</c:v>
                </c:pt>
                <c:pt idx="111">
                  <c:v>40268</c:v>
                </c:pt>
                <c:pt idx="112">
                  <c:v>40298</c:v>
                </c:pt>
                <c:pt idx="113">
                  <c:v>40329</c:v>
                </c:pt>
                <c:pt idx="114">
                  <c:v>40359</c:v>
                </c:pt>
                <c:pt idx="115">
                  <c:v>40390</c:v>
                </c:pt>
                <c:pt idx="116">
                  <c:v>40421</c:v>
                </c:pt>
                <c:pt idx="117">
                  <c:v>40451</c:v>
                </c:pt>
                <c:pt idx="118">
                  <c:v>40482</c:v>
                </c:pt>
                <c:pt idx="119">
                  <c:v>40512</c:v>
                </c:pt>
                <c:pt idx="120">
                  <c:v>40543</c:v>
                </c:pt>
                <c:pt idx="121">
                  <c:v>40574</c:v>
                </c:pt>
                <c:pt idx="122">
                  <c:v>40602</c:v>
                </c:pt>
                <c:pt idx="123">
                  <c:v>40633</c:v>
                </c:pt>
                <c:pt idx="124">
                  <c:v>40663</c:v>
                </c:pt>
                <c:pt idx="125">
                  <c:v>40694</c:v>
                </c:pt>
                <c:pt idx="126">
                  <c:v>40724</c:v>
                </c:pt>
                <c:pt idx="127">
                  <c:v>40755</c:v>
                </c:pt>
                <c:pt idx="128">
                  <c:v>40786</c:v>
                </c:pt>
                <c:pt idx="129">
                  <c:v>40816</c:v>
                </c:pt>
                <c:pt idx="130">
                  <c:v>40847</c:v>
                </c:pt>
                <c:pt idx="131">
                  <c:v>40877</c:v>
                </c:pt>
                <c:pt idx="132">
                  <c:v>40908</c:v>
                </c:pt>
                <c:pt idx="133">
                  <c:v>40939</c:v>
                </c:pt>
                <c:pt idx="134">
                  <c:v>40968</c:v>
                </c:pt>
                <c:pt idx="135">
                  <c:v>40999</c:v>
                </c:pt>
                <c:pt idx="136">
                  <c:v>41029</c:v>
                </c:pt>
                <c:pt idx="137">
                  <c:v>41060</c:v>
                </c:pt>
                <c:pt idx="138">
                  <c:v>41090</c:v>
                </c:pt>
                <c:pt idx="139">
                  <c:v>41121</c:v>
                </c:pt>
                <c:pt idx="140">
                  <c:v>41152</c:v>
                </c:pt>
                <c:pt idx="141">
                  <c:v>41182</c:v>
                </c:pt>
                <c:pt idx="142">
                  <c:v>41213</c:v>
                </c:pt>
                <c:pt idx="143">
                  <c:v>41243</c:v>
                </c:pt>
                <c:pt idx="144">
                  <c:v>41274</c:v>
                </c:pt>
                <c:pt idx="145">
                  <c:v>41305</c:v>
                </c:pt>
                <c:pt idx="146">
                  <c:v>41333</c:v>
                </c:pt>
                <c:pt idx="147">
                  <c:v>41364</c:v>
                </c:pt>
                <c:pt idx="148">
                  <c:v>41394</c:v>
                </c:pt>
                <c:pt idx="149">
                  <c:v>41425</c:v>
                </c:pt>
                <c:pt idx="150">
                  <c:v>41455</c:v>
                </c:pt>
                <c:pt idx="151">
                  <c:v>41486</c:v>
                </c:pt>
                <c:pt idx="152">
                  <c:v>41517</c:v>
                </c:pt>
                <c:pt idx="153">
                  <c:v>41547</c:v>
                </c:pt>
                <c:pt idx="154">
                  <c:v>41578</c:v>
                </c:pt>
                <c:pt idx="155">
                  <c:v>41608</c:v>
                </c:pt>
                <c:pt idx="156">
                  <c:v>41639</c:v>
                </c:pt>
                <c:pt idx="157">
                  <c:v>41670</c:v>
                </c:pt>
                <c:pt idx="158">
                  <c:v>41698</c:v>
                </c:pt>
                <c:pt idx="159">
                  <c:v>41729</c:v>
                </c:pt>
                <c:pt idx="160">
                  <c:v>41759</c:v>
                </c:pt>
                <c:pt idx="161">
                  <c:v>41790</c:v>
                </c:pt>
                <c:pt idx="162">
                  <c:v>41820</c:v>
                </c:pt>
                <c:pt idx="163">
                  <c:v>41851</c:v>
                </c:pt>
                <c:pt idx="164">
                  <c:v>41882</c:v>
                </c:pt>
                <c:pt idx="165">
                  <c:v>41912</c:v>
                </c:pt>
                <c:pt idx="166">
                  <c:v>41943</c:v>
                </c:pt>
                <c:pt idx="167">
                  <c:v>41973</c:v>
                </c:pt>
                <c:pt idx="168">
                  <c:v>42004</c:v>
                </c:pt>
                <c:pt idx="169">
                  <c:v>42035</c:v>
                </c:pt>
                <c:pt idx="170">
                  <c:v>42063</c:v>
                </c:pt>
                <c:pt idx="171">
                  <c:v>42094</c:v>
                </c:pt>
                <c:pt idx="172">
                  <c:v>42124</c:v>
                </c:pt>
                <c:pt idx="173">
                  <c:v>42155</c:v>
                </c:pt>
                <c:pt idx="174">
                  <c:v>42185</c:v>
                </c:pt>
                <c:pt idx="175">
                  <c:v>42216</c:v>
                </c:pt>
                <c:pt idx="176">
                  <c:v>42247</c:v>
                </c:pt>
                <c:pt idx="177">
                  <c:v>42277</c:v>
                </c:pt>
                <c:pt idx="178">
                  <c:v>42308</c:v>
                </c:pt>
                <c:pt idx="179">
                  <c:v>42338</c:v>
                </c:pt>
                <c:pt idx="180">
                  <c:v>42369</c:v>
                </c:pt>
                <c:pt idx="181">
                  <c:v>42400</c:v>
                </c:pt>
                <c:pt idx="182">
                  <c:v>42429</c:v>
                </c:pt>
                <c:pt idx="183">
                  <c:v>42460</c:v>
                </c:pt>
                <c:pt idx="184">
                  <c:v>42490</c:v>
                </c:pt>
                <c:pt idx="185">
                  <c:v>42521</c:v>
                </c:pt>
                <c:pt idx="186">
                  <c:v>42551</c:v>
                </c:pt>
                <c:pt idx="187">
                  <c:v>42582</c:v>
                </c:pt>
                <c:pt idx="188">
                  <c:v>42613</c:v>
                </c:pt>
                <c:pt idx="189">
                  <c:v>42643</c:v>
                </c:pt>
                <c:pt idx="190">
                  <c:v>42674</c:v>
                </c:pt>
                <c:pt idx="191">
                  <c:v>42704</c:v>
                </c:pt>
                <c:pt idx="192">
                  <c:v>42735</c:v>
                </c:pt>
                <c:pt idx="193">
                  <c:v>42766</c:v>
                </c:pt>
                <c:pt idx="194">
                  <c:v>42794</c:v>
                </c:pt>
                <c:pt idx="195">
                  <c:v>42825</c:v>
                </c:pt>
                <c:pt idx="196">
                  <c:v>42855</c:v>
                </c:pt>
                <c:pt idx="197">
                  <c:v>42886</c:v>
                </c:pt>
                <c:pt idx="198">
                  <c:v>42916</c:v>
                </c:pt>
                <c:pt idx="199">
                  <c:v>42947</c:v>
                </c:pt>
                <c:pt idx="200">
                  <c:v>42978</c:v>
                </c:pt>
                <c:pt idx="201">
                  <c:v>43008</c:v>
                </c:pt>
                <c:pt idx="202">
                  <c:v>43039</c:v>
                </c:pt>
                <c:pt idx="203">
                  <c:v>43069</c:v>
                </c:pt>
                <c:pt idx="204">
                  <c:v>43100</c:v>
                </c:pt>
                <c:pt idx="205">
                  <c:v>43131</c:v>
                </c:pt>
                <c:pt idx="206">
                  <c:v>43159</c:v>
                </c:pt>
                <c:pt idx="207">
                  <c:v>43190</c:v>
                </c:pt>
                <c:pt idx="208">
                  <c:v>43220</c:v>
                </c:pt>
                <c:pt idx="209">
                  <c:v>43251</c:v>
                </c:pt>
                <c:pt idx="210">
                  <c:v>43281</c:v>
                </c:pt>
                <c:pt idx="211">
                  <c:v>43312</c:v>
                </c:pt>
                <c:pt idx="212">
                  <c:v>43343</c:v>
                </c:pt>
                <c:pt idx="213">
                  <c:v>43373</c:v>
                </c:pt>
                <c:pt idx="214">
                  <c:v>43404</c:v>
                </c:pt>
                <c:pt idx="215">
                  <c:v>43434</c:v>
                </c:pt>
                <c:pt idx="216">
                  <c:v>43465</c:v>
                </c:pt>
              </c:numCache>
            </c:numRef>
          </c:cat>
          <c:val>
            <c:numRef>
              <c:f>Sheet1!$D$2:$D$218</c:f>
              <c:numCache>
                <c:formatCode>General</c:formatCode>
                <c:ptCount val="217"/>
                <c:pt idx="201">
                  <c:v>0</c:v>
                </c:pt>
                <c:pt idx="202">
                  <c:v>0</c:v>
                </c:pt>
                <c:pt idx="203">
                  <c:v>0</c:v>
                </c:pt>
                <c:pt idx="204">
                  <c:v>300</c:v>
                </c:pt>
                <c:pt idx="205">
                  <c:v>300</c:v>
                </c:pt>
                <c:pt idx="206">
                  <c:v>300</c:v>
                </c:pt>
                <c:pt idx="207">
                  <c:v>300</c:v>
                </c:pt>
                <c:pt idx="208">
                  <c:v>300</c:v>
                </c:pt>
                <c:pt idx="209">
                  <c:v>300</c:v>
                </c:pt>
                <c:pt idx="210">
                  <c:v>300</c:v>
                </c:pt>
                <c:pt idx="211">
                  <c:v>300</c:v>
                </c:pt>
                <c:pt idx="212">
                  <c:v>300</c:v>
                </c:pt>
                <c:pt idx="213">
                  <c:v>300</c:v>
                </c:pt>
                <c:pt idx="214">
                  <c:v>300</c:v>
                </c:pt>
                <c:pt idx="215">
                  <c:v>300</c:v>
                </c:pt>
                <c:pt idx="216">
                  <c:v>300</c:v>
                </c:pt>
              </c:numCache>
            </c:numRef>
          </c:val>
          <c:extLst>
            <c:ext xmlns:c16="http://schemas.microsoft.com/office/drawing/2014/chart" uri="{C3380CC4-5D6E-409C-BE32-E72D297353CC}">
              <c16:uniqueId val="{00000002-06FA-42EA-9301-16C9310993C8}"/>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28575">
              <a:solidFill>
                <a:schemeClr val="bg1">
                  <a:lumMod val="65000"/>
                </a:schemeClr>
              </a:solidFill>
            </a:ln>
          </c:spPr>
          <c:marker>
            <c:symbol val="none"/>
          </c:marker>
          <c:cat>
            <c:numRef>
              <c:f>Sheet1!$A$2:$A$218</c:f>
              <c:numCache>
                <c:formatCode>m/d/yyyy</c:formatCode>
                <c:ptCount val="217"/>
                <c:pt idx="0">
                  <c:v>36891</c:v>
                </c:pt>
                <c:pt idx="1">
                  <c:v>36922</c:v>
                </c:pt>
                <c:pt idx="2">
                  <c:v>36950</c:v>
                </c:pt>
                <c:pt idx="3">
                  <c:v>36981</c:v>
                </c:pt>
                <c:pt idx="4">
                  <c:v>37011</c:v>
                </c:pt>
                <c:pt idx="5">
                  <c:v>37042</c:v>
                </c:pt>
                <c:pt idx="6">
                  <c:v>37072</c:v>
                </c:pt>
                <c:pt idx="7">
                  <c:v>37103</c:v>
                </c:pt>
                <c:pt idx="8">
                  <c:v>37134</c:v>
                </c:pt>
                <c:pt idx="9">
                  <c:v>37164</c:v>
                </c:pt>
                <c:pt idx="10">
                  <c:v>37195</c:v>
                </c:pt>
                <c:pt idx="11">
                  <c:v>37225</c:v>
                </c:pt>
                <c:pt idx="12">
                  <c:v>37256</c:v>
                </c:pt>
                <c:pt idx="13">
                  <c:v>37287</c:v>
                </c:pt>
                <c:pt idx="14">
                  <c:v>37315</c:v>
                </c:pt>
                <c:pt idx="15">
                  <c:v>37346</c:v>
                </c:pt>
                <c:pt idx="16">
                  <c:v>37376</c:v>
                </c:pt>
                <c:pt idx="17">
                  <c:v>37407</c:v>
                </c:pt>
                <c:pt idx="18">
                  <c:v>37437</c:v>
                </c:pt>
                <c:pt idx="19">
                  <c:v>37468</c:v>
                </c:pt>
                <c:pt idx="20">
                  <c:v>37499</c:v>
                </c:pt>
                <c:pt idx="21">
                  <c:v>37529</c:v>
                </c:pt>
                <c:pt idx="22">
                  <c:v>37560</c:v>
                </c:pt>
                <c:pt idx="23">
                  <c:v>37590</c:v>
                </c:pt>
                <c:pt idx="24">
                  <c:v>37621</c:v>
                </c:pt>
                <c:pt idx="25">
                  <c:v>37652</c:v>
                </c:pt>
                <c:pt idx="26">
                  <c:v>37680</c:v>
                </c:pt>
                <c:pt idx="27">
                  <c:v>37711</c:v>
                </c:pt>
                <c:pt idx="28">
                  <c:v>37741</c:v>
                </c:pt>
                <c:pt idx="29">
                  <c:v>37772</c:v>
                </c:pt>
                <c:pt idx="30">
                  <c:v>37802</c:v>
                </c:pt>
                <c:pt idx="31">
                  <c:v>37833</c:v>
                </c:pt>
                <c:pt idx="32">
                  <c:v>37864</c:v>
                </c:pt>
                <c:pt idx="33">
                  <c:v>37894</c:v>
                </c:pt>
                <c:pt idx="34">
                  <c:v>37925</c:v>
                </c:pt>
                <c:pt idx="35">
                  <c:v>37955</c:v>
                </c:pt>
                <c:pt idx="36">
                  <c:v>37986</c:v>
                </c:pt>
                <c:pt idx="37">
                  <c:v>38017</c:v>
                </c:pt>
                <c:pt idx="38">
                  <c:v>38046</c:v>
                </c:pt>
                <c:pt idx="39">
                  <c:v>38077</c:v>
                </c:pt>
                <c:pt idx="40">
                  <c:v>38107</c:v>
                </c:pt>
                <c:pt idx="41">
                  <c:v>38138</c:v>
                </c:pt>
                <c:pt idx="42">
                  <c:v>38168</c:v>
                </c:pt>
                <c:pt idx="43">
                  <c:v>38199</c:v>
                </c:pt>
                <c:pt idx="44">
                  <c:v>38230</c:v>
                </c:pt>
                <c:pt idx="45">
                  <c:v>38260</c:v>
                </c:pt>
                <c:pt idx="46">
                  <c:v>38291</c:v>
                </c:pt>
                <c:pt idx="47">
                  <c:v>38321</c:v>
                </c:pt>
                <c:pt idx="48">
                  <c:v>38352</c:v>
                </c:pt>
                <c:pt idx="49">
                  <c:v>38383</c:v>
                </c:pt>
                <c:pt idx="50">
                  <c:v>38411</c:v>
                </c:pt>
                <c:pt idx="51">
                  <c:v>38442</c:v>
                </c:pt>
                <c:pt idx="52">
                  <c:v>38472</c:v>
                </c:pt>
                <c:pt idx="53">
                  <c:v>38503</c:v>
                </c:pt>
                <c:pt idx="54">
                  <c:v>38533</c:v>
                </c:pt>
                <c:pt idx="55">
                  <c:v>38564</c:v>
                </c:pt>
                <c:pt idx="56">
                  <c:v>38595</c:v>
                </c:pt>
                <c:pt idx="57">
                  <c:v>38625</c:v>
                </c:pt>
                <c:pt idx="58">
                  <c:v>38656</c:v>
                </c:pt>
                <c:pt idx="59">
                  <c:v>38686</c:v>
                </c:pt>
                <c:pt idx="60">
                  <c:v>38717</c:v>
                </c:pt>
                <c:pt idx="61">
                  <c:v>38748</c:v>
                </c:pt>
                <c:pt idx="62">
                  <c:v>38776</c:v>
                </c:pt>
                <c:pt idx="63">
                  <c:v>38807</c:v>
                </c:pt>
                <c:pt idx="64">
                  <c:v>38837</c:v>
                </c:pt>
                <c:pt idx="65">
                  <c:v>38868</c:v>
                </c:pt>
                <c:pt idx="66">
                  <c:v>38898</c:v>
                </c:pt>
                <c:pt idx="67">
                  <c:v>38929</c:v>
                </c:pt>
                <c:pt idx="68">
                  <c:v>38960</c:v>
                </c:pt>
                <c:pt idx="69">
                  <c:v>38990</c:v>
                </c:pt>
                <c:pt idx="70">
                  <c:v>39021</c:v>
                </c:pt>
                <c:pt idx="71">
                  <c:v>39051</c:v>
                </c:pt>
                <c:pt idx="72">
                  <c:v>39082</c:v>
                </c:pt>
                <c:pt idx="73">
                  <c:v>39113</c:v>
                </c:pt>
                <c:pt idx="74">
                  <c:v>39141</c:v>
                </c:pt>
                <c:pt idx="75">
                  <c:v>39172</c:v>
                </c:pt>
                <c:pt idx="76">
                  <c:v>39202</c:v>
                </c:pt>
                <c:pt idx="77">
                  <c:v>39233</c:v>
                </c:pt>
                <c:pt idx="78">
                  <c:v>39263</c:v>
                </c:pt>
                <c:pt idx="79">
                  <c:v>39294</c:v>
                </c:pt>
                <c:pt idx="80">
                  <c:v>39325</c:v>
                </c:pt>
                <c:pt idx="81">
                  <c:v>39355</c:v>
                </c:pt>
                <c:pt idx="82">
                  <c:v>39386</c:v>
                </c:pt>
                <c:pt idx="83">
                  <c:v>39416</c:v>
                </c:pt>
                <c:pt idx="84">
                  <c:v>39447</c:v>
                </c:pt>
                <c:pt idx="85">
                  <c:v>39478</c:v>
                </c:pt>
                <c:pt idx="86">
                  <c:v>39507</c:v>
                </c:pt>
                <c:pt idx="87">
                  <c:v>39538</c:v>
                </c:pt>
                <c:pt idx="88">
                  <c:v>39568</c:v>
                </c:pt>
                <c:pt idx="89">
                  <c:v>39599</c:v>
                </c:pt>
                <c:pt idx="90">
                  <c:v>39629</c:v>
                </c:pt>
                <c:pt idx="91">
                  <c:v>39660</c:v>
                </c:pt>
                <c:pt idx="92">
                  <c:v>39691</c:v>
                </c:pt>
                <c:pt idx="93">
                  <c:v>39721</c:v>
                </c:pt>
                <c:pt idx="94">
                  <c:v>39752</c:v>
                </c:pt>
                <c:pt idx="95">
                  <c:v>39782</c:v>
                </c:pt>
                <c:pt idx="96">
                  <c:v>39813</c:v>
                </c:pt>
                <c:pt idx="97">
                  <c:v>39844</c:v>
                </c:pt>
                <c:pt idx="98">
                  <c:v>39872</c:v>
                </c:pt>
                <c:pt idx="99">
                  <c:v>39903</c:v>
                </c:pt>
                <c:pt idx="100">
                  <c:v>39933</c:v>
                </c:pt>
                <c:pt idx="101">
                  <c:v>39964</c:v>
                </c:pt>
                <c:pt idx="102">
                  <c:v>39994</c:v>
                </c:pt>
                <c:pt idx="103">
                  <c:v>40025</c:v>
                </c:pt>
                <c:pt idx="104">
                  <c:v>40056</c:v>
                </c:pt>
                <c:pt idx="105">
                  <c:v>40086</c:v>
                </c:pt>
                <c:pt idx="106">
                  <c:v>40117</c:v>
                </c:pt>
                <c:pt idx="107">
                  <c:v>40147</c:v>
                </c:pt>
                <c:pt idx="108">
                  <c:v>40178</c:v>
                </c:pt>
                <c:pt idx="109">
                  <c:v>40209</c:v>
                </c:pt>
                <c:pt idx="110">
                  <c:v>40237</c:v>
                </c:pt>
                <c:pt idx="111">
                  <c:v>40268</c:v>
                </c:pt>
                <c:pt idx="112">
                  <c:v>40298</c:v>
                </c:pt>
                <c:pt idx="113">
                  <c:v>40329</c:v>
                </c:pt>
                <c:pt idx="114">
                  <c:v>40359</c:v>
                </c:pt>
                <c:pt idx="115">
                  <c:v>40390</c:v>
                </c:pt>
                <c:pt idx="116">
                  <c:v>40421</c:v>
                </c:pt>
                <c:pt idx="117">
                  <c:v>40451</c:v>
                </c:pt>
                <c:pt idx="118">
                  <c:v>40482</c:v>
                </c:pt>
                <c:pt idx="119">
                  <c:v>40512</c:v>
                </c:pt>
                <c:pt idx="120">
                  <c:v>40543</c:v>
                </c:pt>
                <c:pt idx="121">
                  <c:v>40574</c:v>
                </c:pt>
                <c:pt idx="122">
                  <c:v>40602</c:v>
                </c:pt>
                <c:pt idx="123">
                  <c:v>40633</c:v>
                </c:pt>
                <c:pt idx="124">
                  <c:v>40663</c:v>
                </c:pt>
                <c:pt idx="125">
                  <c:v>40694</c:v>
                </c:pt>
                <c:pt idx="126">
                  <c:v>40724</c:v>
                </c:pt>
                <c:pt idx="127">
                  <c:v>40755</c:v>
                </c:pt>
                <c:pt idx="128">
                  <c:v>40786</c:v>
                </c:pt>
                <c:pt idx="129">
                  <c:v>40816</c:v>
                </c:pt>
                <c:pt idx="130">
                  <c:v>40847</c:v>
                </c:pt>
                <c:pt idx="131">
                  <c:v>40877</c:v>
                </c:pt>
                <c:pt idx="132">
                  <c:v>40908</c:v>
                </c:pt>
                <c:pt idx="133">
                  <c:v>40939</c:v>
                </c:pt>
                <c:pt idx="134">
                  <c:v>40968</c:v>
                </c:pt>
                <c:pt idx="135">
                  <c:v>40999</c:v>
                </c:pt>
                <c:pt idx="136">
                  <c:v>41029</c:v>
                </c:pt>
                <c:pt idx="137">
                  <c:v>41060</c:v>
                </c:pt>
                <c:pt idx="138">
                  <c:v>41090</c:v>
                </c:pt>
                <c:pt idx="139">
                  <c:v>41121</c:v>
                </c:pt>
                <c:pt idx="140">
                  <c:v>41152</c:v>
                </c:pt>
                <c:pt idx="141">
                  <c:v>41182</c:v>
                </c:pt>
                <c:pt idx="142">
                  <c:v>41213</c:v>
                </c:pt>
                <c:pt idx="143">
                  <c:v>41243</c:v>
                </c:pt>
                <c:pt idx="144">
                  <c:v>41274</c:v>
                </c:pt>
                <c:pt idx="145">
                  <c:v>41305</c:v>
                </c:pt>
                <c:pt idx="146">
                  <c:v>41333</c:v>
                </c:pt>
                <c:pt idx="147">
                  <c:v>41364</c:v>
                </c:pt>
                <c:pt idx="148">
                  <c:v>41394</c:v>
                </c:pt>
                <c:pt idx="149">
                  <c:v>41425</c:v>
                </c:pt>
                <c:pt idx="150">
                  <c:v>41455</c:v>
                </c:pt>
                <c:pt idx="151">
                  <c:v>41486</c:v>
                </c:pt>
                <c:pt idx="152">
                  <c:v>41517</c:v>
                </c:pt>
                <c:pt idx="153">
                  <c:v>41547</c:v>
                </c:pt>
                <c:pt idx="154">
                  <c:v>41578</c:v>
                </c:pt>
                <c:pt idx="155">
                  <c:v>41608</c:v>
                </c:pt>
                <c:pt idx="156">
                  <c:v>41639</c:v>
                </c:pt>
                <c:pt idx="157">
                  <c:v>41670</c:v>
                </c:pt>
                <c:pt idx="158">
                  <c:v>41698</c:v>
                </c:pt>
                <c:pt idx="159">
                  <c:v>41729</c:v>
                </c:pt>
                <c:pt idx="160">
                  <c:v>41759</c:v>
                </c:pt>
                <c:pt idx="161">
                  <c:v>41790</c:v>
                </c:pt>
                <c:pt idx="162">
                  <c:v>41820</c:v>
                </c:pt>
                <c:pt idx="163">
                  <c:v>41851</c:v>
                </c:pt>
                <c:pt idx="164">
                  <c:v>41882</c:v>
                </c:pt>
                <c:pt idx="165">
                  <c:v>41912</c:v>
                </c:pt>
                <c:pt idx="166">
                  <c:v>41943</c:v>
                </c:pt>
                <c:pt idx="167">
                  <c:v>41973</c:v>
                </c:pt>
                <c:pt idx="168">
                  <c:v>42004</c:v>
                </c:pt>
                <c:pt idx="169">
                  <c:v>42035</c:v>
                </c:pt>
                <c:pt idx="170">
                  <c:v>42063</c:v>
                </c:pt>
                <c:pt idx="171">
                  <c:v>42094</c:v>
                </c:pt>
                <c:pt idx="172">
                  <c:v>42124</c:v>
                </c:pt>
                <c:pt idx="173">
                  <c:v>42155</c:v>
                </c:pt>
                <c:pt idx="174">
                  <c:v>42185</c:v>
                </c:pt>
                <c:pt idx="175">
                  <c:v>42216</c:v>
                </c:pt>
                <c:pt idx="176">
                  <c:v>42247</c:v>
                </c:pt>
                <c:pt idx="177">
                  <c:v>42277</c:v>
                </c:pt>
                <c:pt idx="178">
                  <c:v>42308</c:v>
                </c:pt>
                <c:pt idx="179">
                  <c:v>42338</c:v>
                </c:pt>
                <c:pt idx="180">
                  <c:v>42369</c:v>
                </c:pt>
                <c:pt idx="181">
                  <c:v>42400</c:v>
                </c:pt>
                <c:pt idx="182">
                  <c:v>42429</c:v>
                </c:pt>
                <c:pt idx="183">
                  <c:v>42460</c:v>
                </c:pt>
                <c:pt idx="184">
                  <c:v>42490</c:v>
                </c:pt>
                <c:pt idx="185">
                  <c:v>42521</c:v>
                </c:pt>
                <c:pt idx="186">
                  <c:v>42551</c:v>
                </c:pt>
                <c:pt idx="187">
                  <c:v>42582</c:v>
                </c:pt>
                <c:pt idx="188">
                  <c:v>42613</c:v>
                </c:pt>
                <c:pt idx="189">
                  <c:v>42643</c:v>
                </c:pt>
                <c:pt idx="190">
                  <c:v>42674</c:v>
                </c:pt>
                <c:pt idx="191">
                  <c:v>42704</c:v>
                </c:pt>
                <c:pt idx="192">
                  <c:v>42735</c:v>
                </c:pt>
                <c:pt idx="193">
                  <c:v>42766</c:v>
                </c:pt>
                <c:pt idx="194">
                  <c:v>42794</c:v>
                </c:pt>
                <c:pt idx="195">
                  <c:v>42825</c:v>
                </c:pt>
                <c:pt idx="196">
                  <c:v>42855</c:v>
                </c:pt>
                <c:pt idx="197">
                  <c:v>42886</c:v>
                </c:pt>
                <c:pt idx="198">
                  <c:v>42916</c:v>
                </c:pt>
                <c:pt idx="199">
                  <c:v>42947</c:v>
                </c:pt>
                <c:pt idx="200">
                  <c:v>42978</c:v>
                </c:pt>
                <c:pt idx="201">
                  <c:v>43008</c:v>
                </c:pt>
                <c:pt idx="202">
                  <c:v>43039</c:v>
                </c:pt>
                <c:pt idx="203">
                  <c:v>43069</c:v>
                </c:pt>
                <c:pt idx="204">
                  <c:v>43100</c:v>
                </c:pt>
                <c:pt idx="205">
                  <c:v>43131</c:v>
                </c:pt>
                <c:pt idx="206">
                  <c:v>43159</c:v>
                </c:pt>
                <c:pt idx="207">
                  <c:v>43190</c:v>
                </c:pt>
                <c:pt idx="208">
                  <c:v>43220</c:v>
                </c:pt>
                <c:pt idx="209">
                  <c:v>43251</c:v>
                </c:pt>
                <c:pt idx="210">
                  <c:v>43281</c:v>
                </c:pt>
                <c:pt idx="211">
                  <c:v>43312</c:v>
                </c:pt>
                <c:pt idx="212">
                  <c:v>43343</c:v>
                </c:pt>
                <c:pt idx="213">
                  <c:v>43373</c:v>
                </c:pt>
                <c:pt idx="214">
                  <c:v>43404</c:v>
                </c:pt>
                <c:pt idx="215">
                  <c:v>43434</c:v>
                </c:pt>
                <c:pt idx="216">
                  <c:v>43465</c:v>
                </c:pt>
              </c:numCache>
            </c:numRef>
          </c:cat>
          <c:val>
            <c:numRef>
              <c:f>Sheet1!$B$2:$B$218</c:f>
              <c:numCache>
                <c:formatCode>_(* #,##0.000_);_(* \(#,##0.000\);_(* "-"??_);_(@_)</c:formatCode>
                <c:ptCount val="217"/>
                <c:pt idx="0">
                  <c:v>100</c:v>
                </c:pt>
                <c:pt idx="1">
                  <c:v>102.514</c:v>
                </c:pt>
                <c:pt idx="2">
                  <c:v>93.868999997767204</c:v>
                </c:pt>
                <c:pt idx="3">
                  <c:v>87.515999996271901</c:v>
                </c:pt>
                <c:pt idx="4">
                  <c:v>93.852999993615995</c:v>
                </c:pt>
                <c:pt idx="5">
                  <c:v>92.749999997422094</c:v>
                </c:pt>
                <c:pt idx="6">
                  <c:v>89.881999996026806</c:v>
                </c:pt>
                <c:pt idx="7">
                  <c:v>88.446999998552698</c:v>
                </c:pt>
                <c:pt idx="8">
                  <c:v>84.351999996285201</c:v>
                </c:pt>
                <c:pt idx="9">
                  <c:v>76.624999996100698</c:v>
                </c:pt>
                <c:pt idx="10">
                  <c:v>78.241999992468394</c:v>
                </c:pt>
                <c:pt idx="11">
                  <c:v>83.030999992422593</c:v>
                </c:pt>
                <c:pt idx="12">
                  <c:v>83.790999989195001</c:v>
                </c:pt>
                <c:pt idx="13">
                  <c:v>81.477999985603603</c:v>
                </c:pt>
                <c:pt idx="14">
                  <c:v>80.854999985201303</c:v>
                </c:pt>
                <c:pt idx="15">
                  <c:v>84.476999985909302</c:v>
                </c:pt>
                <c:pt idx="16">
                  <c:v>81.769999982588104</c:v>
                </c:pt>
                <c:pt idx="17">
                  <c:v>81.832999981623701</c:v>
                </c:pt>
                <c:pt idx="18">
                  <c:v>76.808999985293696</c:v>
                </c:pt>
                <c:pt idx="19">
                  <c:v>70.3509999861719</c:v>
                </c:pt>
                <c:pt idx="20">
                  <c:v>70.506999986968694</c:v>
                </c:pt>
                <c:pt idx="21">
                  <c:v>62.749999986736697</c:v>
                </c:pt>
                <c:pt idx="22">
                  <c:v>67.352999987438807</c:v>
                </c:pt>
                <c:pt idx="23">
                  <c:v>71.012999987112906</c:v>
                </c:pt>
                <c:pt idx="24">
                  <c:v>67.604999986063703</c:v>
                </c:pt>
                <c:pt idx="25">
                  <c:v>65.614999988250901</c:v>
                </c:pt>
                <c:pt idx="26">
                  <c:v>64.437999988489196</c:v>
                </c:pt>
                <c:pt idx="27">
                  <c:v>64.159999990207794</c:v>
                </c:pt>
                <c:pt idx="28">
                  <c:v>69.846999986219899</c:v>
                </c:pt>
                <c:pt idx="29">
                  <c:v>73.862999985005104</c:v>
                </c:pt>
                <c:pt idx="30">
                  <c:v>75.245999983181207</c:v>
                </c:pt>
                <c:pt idx="31">
                  <c:v>76.891999979870704</c:v>
                </c:pt>
                <c:pt idx="32">
                  <c:v>78.689999978434798</c:v>
                </c:pt>
                <c:pt idx="33">
                  <c:v>79.167999975389804</c:v>
                </c:pt>
                <c:pt idx="34">
                  <c:v>83.947999975727896</c:v>
                </c:pt>
                <c:pt idx="35">
                  <c:v>85.204999978899195</c:v>
                </c:pt>
                <c:pt idx="36">
                  <c:v>90.581999977733702</c:v>
                </c:pt>
                <c:pt idx="37">
                  <c:v>92.111999977243599</c:v>
                </c:pt>
                <c:pt idx="38">
                  <c:v>93.778999973372507</c:v>
                </c:pt>
                <c:pt idx="39">
                  <c:v>93.242999975255998</c:v>
                </c:pt>
                <c:pt idx="40">
                  <c:v>91.052999975111803</c:v>
                </c:pt>
                <c:pt idx="41">
                  <c:v>91.759999977969102</c:v>
                </c:pt>
                <c:pt idx="42">
                  <c:v>93.575999977492998</c:v>
                </c:pt>
                <c:pt idx="43">
                  <c:v>90.580999981250997</c:v>
                </c:pt>
                <c:pt idx="44">
                  <c:v>91.132999979185897</c:v>
                </c:pt>
                <c:pt idx="45">
                  <c:v>93.024999979931806</c:v>
                </c:pt>
                <c:pt idx="46">
                  <c:v>95.298999983583698</c:v>
                </c:pt>
                <c:pt idx="47">
                  <c:v>100.49340867457499</c:v>
                </c:pt>
                <c:pt idx="48">
                  <c:v>104.380856935434</c:v>
                </c:pt>
                <c:pt idx="49">
                  <c:v>102.167285212012</c:v>
                </c:pt>
                <c:pt idx="50">
                  <c:v>105.707291359378</c:v>
                </c:pt>
                <c:pt idx="51">
                  <c:v>103.378033604401</c:v>
                </c:pt>
                <c:pt idx="52">
                  <c:v>101.097343867777</c:v>
                </c:pt>
                <c:pt idx="53">
                  <c:v>102.98536548626301</c:v>
                </c:pt>
                <c:pt idx="54">
                  <c:v>104.02582182435501</c:v>
                </c:pt>
                <c:pt idx="55">
                  <c:v>107.873173070463</c:v>
                </c:pt>
                <c:pt idx="56">
                  <c:v>108.69227734183001</c:v>
                </c:pt>
                <c:pt idx="57">
                  <c:v>111.962558410198</c:v>
                </c:pt>
                <c:pt idx="58">
                  <c:v>108.946780427248</c:v>
                </c:pt>
                <c:pt idx="59">
                  <c:v>112.913881713615</c:v>
                </c:pt>
                <c:pt idx="60">
                  <c:v>115.69079861871199</c:v>
                </c:pt>
                <c:pt idx="61">
                  <c:v>121.38584846600401</c:v>
                </c:pt>
                <c:pt idx="62">
                  <c:v>121.207572408473</c:v>
                </c:pt>
                <c:pt idx="63">
                  <c:v>123.757306234566</c:v>
                </c:pt>
                <c:pt idx="64">
                  <c:v>127.876489574318</c:v>
                </c:pt>
                <c:pt idx="65">
                  <c:v>122.835317934945</c:v>
                </c:pt>
                <c:pt idx="66">
                  <c:v>122.782373922982</c:v>
                </c:pt>
                <c:pt idx="67">
                  <c:v>123.62036220073099</c:v>
                </c:pt>
                <c:pt idx="68">
                  <c:v>126.82461824505199</c:v>
                </c:pt>
                <c:pt idx="69">
                  <c:v>128.30254672678001</c:v>
                </c:pt>
                <c:pt idx="70">
                  <c:v>133.11527329047701</c:v>
                </c:pt>
                <c:pt idx="71">
                  <c:v>136.87859051655201</c:v>
                </c:pt>
                <c:pt idx="72">
                  <c:v>139.932873515285</c:v>
                </c:pt>
                <c:pt idx="73">
                  <c:v>141.32507896751099</c:v>
                </c:pt>
                <c:pt idx="74">
                  <c:v>140.580956722217</c:v>
                </c:pt>
                <c:pt idx="75">
                  <c:v>143.402127643824</c:v>
                </c:pt>
                <c:pt idx="76">
                  <c:v>149.752506709518</c:v>
                </c:pt>
                <c:pt idx="77">
                  <c:v>154.21851316549399</c:v>
                </c:pt>
                <c:pt idx="78">
                  <c:v>153.765261022728</c:v>
                </c:pt>
                <c:pt idx="79">
                  <c:v>151.41707226548399</c:v>
                </c:pt>
                <c:pt idx="80">
                  <c:v>150.99815213294599</c:v>
                </c:pt>
                <c:pt idx="81">
                  <c:v>159.10398676733601</c:v>
                </c:pt>
                <c:pt idx="82">
                  <c:v>165.31097078250599</c:v>
                </c:pt>
                <c:pt idx="83">
                  <c:v>158.00225040781899</c:v>
                </c:pt>
                <c:pt idx="84">
                  <c:v>156.25288384099301</c:v>
                </c:pt>
                <c:pt idx="85">
                  <c:v>143.454868684606</c:v>
                </c:pt>
                <c:pt idx="86">
                  <c:v>143.860378816549</c:v>
                </c:pt>
                <c:pt idx="87">
                  <c:v>141.749869130143</c:v>
                </c:pt>
                <c:pt idx="88">
                  <c:v>149.65749770371499</c:v>
                </c:pt>
                <c:pt idx="89">
                  <c:v>151.99660346149801</c:v>
                </c:pt>
                <c:pt idx="90">
                  <c:v>139.51619639851401</c:v>
                </c:pt>
                <c:pt idx="91">
                  <c:v>135.89292422480099</c:v>
                </c:pt>
                <c:pt idx="92">
                  <c:v>132.96388827195301</c:v>
                </c:pt>
                <c:pt idx="93">
                  <c:v>116.34640885728901</c:v>
                </c:pt>
                <c:pt idx="94">
                  <c:v>93.291944359846696</c:v>
                </c:pt>
                <c:pt idx="95">
                  <c:v>87.163122369212005</c:v>
                </c:pt>
                <c:pt idx="96">
                  <c:v>90.322140399813094</c:v>
                </c:pt>
                <c:pt idx="97">
                  <c:v>82.605502892006001</c:v>
                </c:pt>
                <c:pt idx="98">
                  <c:v>74.516691260638893</c:v>
                </c:pt>
                <c:pt idx="99">
                  <c:v>80.654919260919499</c:v>
                </c:pt>
                <c:pt idx="100">
                  <c:v>90.175571359363403</c:v>
                </c:pt>
                <c:pt idx="101">
                  <c:v>99.160726284366802</c:v>
                </c:pt>
                <c:pt idx="102">
                  <c:v>98.6054231035275</c:v>
                </c:pt>
                <c:pt idx="103">
                  <c:v>107.28537193225</c:v>
                </c:pt>
                <c:pt idx="104">
                  <c:v>111.122120179235</c:v>
                </c:pt>
                <c:pt idx="105">
                  <c:v>116.219736842611</c:v>
                </c:pt>
                <c:pt idx="106">
                  <c:v>114.424199262833</c:v>
                </c:pt>
                <c:pt idx="107">
                  <c:v>119.12989379385699</c:v>
                </c:pt>
                <c:pt idx="108">
                  <c:v>121.596636592313</c:v>
                </c:pt>
                <c:pt idx="109">
                  <c:v>116.34249288578</c:v>
                </c:pt>
                <c:pt idx="110">
                  <c:v>117.824168364352</c:v>
                </c:pt>
                <c:pt idx="111">
                  <c:v>125.403572836927</c:v>
                </c:pt>
                <c:pt idx="112">
                  <c:v>125.61535490488799</c:v>
                </c:pt>
                <c:pt idx="113">
                  <c:v>113.705672022662</c:v>
                </c:pt>
                <c:pt idx="114">
                  <c:v>110.20308088705499</c:v>
                </c:pt>
                <c:pt idx="115">
                  <c:v>119.169672803765</c:v>
                </c:pt>
                <c:pt idx="116">
                  <c:v>115.00375045275401</c:v>
                </c:pt>
                <c:pt idx="117">
                  <c:v>126.005864032441</c:v>
                </c:pt>
                <c:pt idx="118">
                  <c:v>130.559705512687</c:v>
                </c:pt>
                <c:pt idx="119">
                  <c:v>127.65491856782199</c:v>
                </c:pt>
                <c:pt idx="120">
                  <c:v>137.002548606141</c:v>
                </c:pt>
                <c:pt idx="121">
                  <c:v>139.15257130499299</c:v>
                </c:pt>
                <c:pt idx="122">
                  <c:v>143.20543662993899</c:v>
                </c:pt>
                <c:pt idx="123">
                  <c:v>143.06171258914</c:v>
                </c:pt>
                <c:pt idx="124">
                  <c:v>148.91467649335999</c:v>
                </c:pt>
                <c:pt idx="125">
                  <c:v>145.71444645645099</c:v>
                </c:pt>
                <c:pt idx="126">
                  <c:v>143.41826570689099</c:v>
                </c:pt>
                <c:pt idx="127">
                  <c:v>141.083461948191</c:v>
                </c:pt>
                <c:pt idx="128">
                  <c:v>130.77720658791</c:v>
                </c:pt>
                <c:pt idx="129">
                  <c:v>118.429994562798</c:v>
                </c:pt>
                <c:pt idx="130">
                  <c:v>131.11951170028701</c:v>
                </c:pt>
                <c:pt idx="131">
                  <c:v>127.193749424489</c:v>
                </c:pt>
                <c:pt idx="132">
                  <c:v>126.93713934206301</c:v>
                </c:pt>
                <c:pt idx="133">
                  <c:v>134.317681751544</c:v>
                </c:pt>
                <c:pt idx="134">
                  <c:v>141.07571194727799</c:v>
                </c:pt>
                <c:pt idx="135">
                  <c:v>142.013046247391</c:v>
                </c:pt>
                <c:pt idx="136">
                  <c:v>140.38906172335001</c:v>
                </c:pt>
                <c:pt idx="137">
                  <c:v>127.80172562083</c:v>
                </c:pt>
                <c:pt idx="138">
                  <c:v>134.114041676293</c:v>
                </c:pt>
                <c:pt idx="139">
                  <c:v>135.94972227058699</c:v>
                </c:pt>
                <c:pt idx="140">
                  <c:v>138.906224238763</c:v>
                </c:pt>
                <c:pt idx="141">
                  <c:v>143.281432662925</c:v>
                </c:pt>
                <c:pt idx="142">
                  <c:v>142.32576235696001</c:v>
                </c:pt>
                <c:pt idx="143">
                  <c:v>144.14608794985099</c:v>
                </c:pt>
                <c:pt idx="144">
                  <c:v>147.411158011656</c:v>
                </c:pt>
                <c:pt idx="145">
                  <c:v>154.20197422911701</c:v>
                </c:pt>
                <c:pt idx="146">
                  <c:v>154.177622221581</c:v>
                </c:pt>
                <c:pt idx="147">
                  <c:v>156.996592144472</c:v>
                </c:pt>
                <c:pt idx="148">
                  <c:v>161.48161759841</c:v>
                </c:pt>
                <c:pt idx="149">
                  <c:v>161.03932745729699</c:v>
                </c:pt>
                <c:pt idx="150">
                  <c:v>156.332133921402</c:v>
                </c:pt>
                <c:pt idx="151">
                  <c:v>163.81622535779701</c:v>
                </c:pt>
                <c:pt idx="152">
                  <c:v>160.40285324493101</c:v>
                </c:pt>
                <c:pt idx="153">
                  <c:v>168.68830994182201</c:v>
                </c:pt>
                <c:pt idx="154">
                  <c:v>175.46773814443301</c:v>
                </c:pt>
                <c:pt idx="155">
                  <c:v>177.95302795358899</c:v>
                </c:pt>
                <c:pt idx="156">
                  <c:v>181.02347096095599</c:v>
                </c:pt>
                <c:pt idx="157">
                  <c:v>173.78219159926601</c:v>
                </c:pt>
                <c:pt idx="158">
                  <c:v>182.177505336298</c:v>
                </c:pt>
                <c:pt idx="159">
                  <c:v>182.98725760386</c:v>
                </c:pt>
                <c:pt idx="160">
                  <c:v>184.728753171769</c:v>
                </c:pt>
                <c:pt idx="161">
                  <c:v>188.65786645504801</c:v>
                </c:pt>
                <c:pt idx="162">
                  <c:v>192.21016160484299</c:v>
                </c:pt>
                <c:pt idx="163">
                  <c:v>189.87906184832599</c:v>
                </c:pt>
                <c:pt idx="164">
                  <c:v>194.07306321059301</c:v>
                </c:pt>
                <c:pt idx="165">
                  <c:v>187.779675152583</c:v>
                </c:pt>
                <c:pt idx="166">
                  <c:v>189.102129588785</c:v>
                </c:pt>
                <c:pt idx="167">
                  <c:v>192.265544627347</c:v>
                </c:pt>
                <c:pt idx="168">
                  <c:v>188.55471742690199</c:v>
                </c:pt>
                <c:pt idx="169">
                  <c:v>185.60747746787399</c:v>
                </c:pt>
                <c:pt idx="170">
                  <c:v>195.94051683679299</c:v>
                </c:pt>
                <c:pt idx="171">
                  <c:v>192.90384585305799</c:v>
                </c:pt>
                <c:pt idx="172">
                  <c:v>198.501444677878</c:v>
                </c:pt>
                <c:pt idx="173">
                  <c:v>198.242469589428</c:v>
                </c:pt>
                <c:pt idx="174">
                  <c:v>193.57520206736999</c:v>
                </c:pt>
                <c:pt idx="175">
                  <c:v>195.256338623934</c:v>
                </c:pt>
                <c:pt idx="176">
                  <c:v>181.871425270348</c:v>
                </c:pt>
                <c:pt idx="177">
                  <c:v>175.282447125533</c:v>
                </c:pt>
                <c:pt idx="178">
                  <c:v>189.03891360691</c:v>
                </c:pt>
                <c:pt idx="179">
                  <c:v>187.47820009407499</c:v>
                </c:pt>
                <c:pt idx="180">
                  <c:v>184.09739699404199</c:v>
                </c:pt>
                <c:pt idx="181">
                  <c:v>172.994352382638</c:v>
                </c:pt>
                <c:pt idx="182">
                  <c:v>171.80358599649799</c:v>
                </c:pt>
                <c:pt idx="183">
                  <c:v>184.53589214895601</c:v>
                </c:pt>
                <c:pt idx="184">
                  <c:v>187.25984804366601</c:v>
                </c:pt>
                <c:pt idx="185">
                  <c:v>187.49644612399501</c:v>
                </c:pt>
                <c:pt idx="186">
                  <c:v>186.36064875231301</c:v>
                </c:pt>
                <c:pt idx="187">
                  <c:v>194.39213036915601</c:v>
                </c:pt>
                <c:pt idx="188">
                  <c:v>195.04583657954501</c:v>
                </c:pt>
                <c:pt idx="189">
                  <c:v>196.24120196386201</c:v>
                </c:pt>
                <c:pt idx="190" formatCode="_(* #,##0.00_);_(* \(#,##0.00\);_(* &quot;-&quot;??_);_(@_)">
                  <c:v>192.91045086940099</c:v>
                </c:pt>
                <c:pt idx="191" formatCode="_(* #,##0.00_);_(* \(#,##0.00\);_(* &quot;-&quot;??_);_(@_)">
                  <c:v>194.37649834041</c:v>
                </c:pt>
                <c:pt idx="192" formatCode="_(* #,##0.00_);_(* \(#,##0.00\);_(* &quot;-&quot;??_);_(@_)">
                  <c:v>198.575360716982</c:v>
                </c:pt>
                <c:pt idx="193" formatCode="_(* #,##0.00_);_(* \(#,##0.00\);_(* &quot;-&quot;??_);_(@_)">
                  <c:v>204.00502549100699</c:v>
                </c:pt>
                <c:pt idx="194" formatCode="_(* #,##0.00_);_(* \(#,##0.00\);_(* &quot;-&quot;??_);_(@_)">
                  <c:v>209.727631356556</c:v>
                </c:pt>
                <c:pt idx="195" formatCode="_(* #,##0.00_);_(* \(#,##0.00\);_(* &quot;-&quot;??_);_(@_)">
                  <c:v>212.29334318526199</c:v>
                </c:pt>
                <c:pt idx="196" formatCode="_(* #,##0.00_);_(* \(#,##0.00\);_(* &quot;-&quot;??_);_(@_)">
                  <c:v>215.60186426635099</c:v>
                </c:pt>
                <c:pt idx="197" formatCode="_(* #,##0.00_);_(* \(#,##0.00\);_(* &quot;-&quot;??_);_(@_)">
                  <c:v>220.36296882175299</c:v>
                </c:pt>
                <c:pt idx="198" formatCode="_(* #,##0.00_);_(* \(#,##0.00\);_(* &quot;-&quot;??_);_(@_)">
                  <c:v>221.36505714825199</c:v>
                </c:pt>
                <c:pt idx="199" formatCode="_(* #,##0.00_);_(* \(#,##0.00\);_(* &quot;-&quot;??_);_(@_)">
                  <c:v>227.55147416895699</c:v>
                </c:pt>
                <c:pt idx="200" formatCode="_(* #,##0.00_);_(* \(#,##0.00\);_(* &quot;-&quot;??_);_(@_)">
                  <c:v>228.423249443283</c:v>
                </c:pt>
                <c:pt idx="201" formatCode="_(* #,##0.00_);_(* \(#,##0.00\);_(* &quot;-&quot;??_);_(@_)">
                  <c:v>232.83638988897999</c:v>
                </c:pt>
                <c:pt idx="202" formatCode="_(* #,##0.00_);_(* \(#,##0.00\);_(* &quot;-&quot;??_);_(@_)">
                  <c:v>237.671315455365</c:v>
                </c:pt>
                <c:pt idx="203" formatCode="_(* #,##0.00_);_(* \(#,##0.00\);_(* &quot;-&quot;??_);_(@_)">
                  <c:v>242.27220894880301</c:v>
                </c:pt>
                <c:pt idx="204" formatCode="_(* #,##0.00_);_(* \(#,##0.00\);_(* &quot;-&quot;??_);_(@_)">
                  <c:v>246.17805221162399</c:v>
                </c:pt>
                <c:pt idx="205" formatCode="_(* #,##0.00_);_(* \(#,##0.00\);_(* &quot;-&quot;??_);_(@_)">
                  <c:v>260.06658273374399</c:v>
                </c:pt>
                <c:pt idx="206" formatCode="_(* #,##0.00_);_(* \(#,##0.00\);_(* &quot;-&quot;??_);_(@_)">
                  <c:v>249.14423617411501</c:v>
                </c:pt>
                <c:pt idx="207" formatCode="_(* #,##0.00_);_(* \(#,##0.00\);_(* &quot;-&quot;??_);_(@_)">
                  <c:v>243.81086944074701</c:v>
                </c:pt>
                <c:pt idx="208" formatCode="_(* #,##0.00_);_(* \(#,##0.00\);_(* &quot;-&quot;??_);_(@_)">
                  <c:v>246.13915721055901</c:v>
                </c:pt>
                <c:pt idx="209" formatCode="_(* #,##0.00_);_(* \(#,##0.00\);_(* &quot;-&quot;??_);_(@_)">
                  <c:v>246.446458305476</c:v>
                </c:pt>
                <c:pt idx="210" formatCode="_(* #,##0.00_);_(* \(#,##0.00\);_(* &quot;-&quot;??_);_(@_)">
                  <c:v>245.11185388029401</c:v>
                </c:pt>
                <c:pt idx="211" formatCode="_(* #,##0.00_);_(* \(#,##0.00\);_(* &quot;-&quot;??_);_(@_)">
                  <c:v>252.50362827965799</c:v>
                </c:pt>
                <c:pt idx="212" formatCode="_(* #,##0.00_);_(* \(#,##0.00\);_(* &quot;-&quot;??_);_(@_)">
                  <c:v>254.48739392156901</c:v>
                </c:pt>
                <c:pt idx="213" formatCode="_(* #,##0.00_);_(* \(#,##0.00\);_(* &quot;-&quot;??_);_(@_)">
                  <c:v>255.59497528072899</c:v>
                </c:pt>
                <c:pt idx="214" formatCode="_(* #,##0.00_);_(* \(#,##0.00\);_(* &quot;-&quot;??_);_(@_)">
                  <c:v>236.44096004183899</c:v>
                </c:pt>
                <c:pt idx="215" formatCode="_(* #,##0.00_);_(* \(#,##0.00\);_(* &quot;-&quot;??_);_(@_)">
                  <c:v>239.89900817485801</c:v>
                </c:pt>
                <c:pt idx="216" formatCode="_(* #,##0.00_);_(* \(#,##0.00\);_(* &quot;-&quot;??_);_(@_)">
                  <c:v>222.99884567273099</c:v>
                </c:pt>
              </c:numCache>
            </c:numRef>
          </c:val>
          <c:smooth val="0"/>
          <c:extLst>
            <c:ext xmlns:c16="http://schemas.microsoft.com/office/drawing/2014/chart" uri="{C3380CC4-5D6E-409C-BE32-E72D297353CC}">
              <c16:uniqueId val="{00000000-06FA-42EA-9301-16C9310993C8}"/>
            </c:ext>
          </c:extLst>
        </c:ser>
        <c:ser>
          <c:idx val="1"/>
          <c:order val="1"/>
          <c:tx>
            <c:strRef>
              <c:f>Sheet1!$C$1</c:f>
              <c:strCache>
                <c:ptCount val="1"/>
                <c:pt idx="0">
                  <c:v>blue</c:v>
                </c:pt>
              </c:strCache>
            </c:strRef>
          </c:tx>
          <c:spPr>
            <a:ln w="28575">
              <a:solidFill>
                <a:schemeClr val="accent1"/>
              </a:solidFill>
            </a:ln>
          </c:spPr>
          <c:marker>
            <c:symbol val="none"/>
          </c:marker>
          <c:cat>
            <c:numRef>
              <c:f>Sheet1!$A$2:$A$218</c:f>
              <c:numCache>
                <c:formatCode>m/d/yyyy</c:formatCode>
                <c:ptCount val="217"/>
                <c:pt idx="0">
                  <c:v>36891</c:v>
                </c:pt>
                <c:pt idx="1">
                  <c:v>36922</c:v>
                </c:pt>
                <c:pt idx="2">
                  <c:v>36950</c:v>
                </c:pt>
                <c:pt idx="3">
                  <c:v>36981</c:v>
                </c:pt>
                <c:pt idx="4">
                  <c:v>37011</c:v>
                </c:pt>
                <c:pt idx="5">
                  <c:v>37042</c:v>
                </c:pt>
                <c:pt idx="6">
                  <c:v>37072</c:v>
                </c:pt>
                <c:pt idx="7">
                  <c:v>37103</c:v>
                </c:pt>
                <c:pt idx="8">
                  <c:v>37134</c:v>
                </c:pt>
                <c:pt idx="9">
                  <c:v>37164</c:v>
                </c:pt>
                <c:pt idx="10">
                  <c:v>37195</c:v>
                </c:pt>
                <c:pt idx="11">
                  <c:v>37225</c:v>
                </c:pt>
                <c:pt idx="12">
                  <c:v>37256</c:v>
                </c:pt>
                <c:pt idx="13">
                  <c:v>37287</c:v>
                </c:pt>
                <c:pt idx="14">
                  <c:v>37315</c:v>
                </c:pt>
                <c:pt idx="15">
                  <c:v>37346</c:v>
                </c:pt>
                <c:pt idx="16">
                  <c:v>37376</c:v>
                </c:pt>
                <c:pt idx="17">
                  <c:v>37407</c:v>
                </c:pt>
                <c:pt idx="18">
                  <c:v>37437</c:v>
                </c:pt>
                <c:pt idx="19">
                  <c:v>37468</c:v>
                </c:pt>
                <c:pt idx="20">
                  <c:v>37499</c:v>
                </c:pt>
                <c:pt idx="21">
                  <c:v>37529</c:v>
                </c:pt>
                <c:pt idx="22">
                  <c:v>37560</c:v>
                </c:pt>
                <c:pt idx="23">
                  <c:v>37590</c:v>
                </c:pt>
                <c:pt idx="24">
                  <c:v>37621</c:v>
                </c:pt>
                <c:pt idx="25">
                  <c:v>37652</c:v>
                </c:pt>
                <c:pt idx="26">
                  <c:v>37680</c:v>
                </c:pt>
                <c:pt idx="27">
                  <c:v>37711</c:v>
                </c:pt>
                <c:pt idx="28">
                  <c:v>37741</c:v>
                </c:pt>
                <c:pt idx="29">
                  <c:v>37772</c:v>
                </c:pt>
                <c:pt idx="30">
                  <c:v>37802</c:v>
                </c:pt>
                <c:pt idx="31">
                  <c:v>37833</c:v>
                </c:pt>
                <c:pt idx="32">
                  <c:v>37864</c:v>
                </c:pt>
                <c:pt idx="33">
                  <c:v>37894</c:v>
                </c:pt>
                <c:pt idx="34">
                  <c:v>37925</c:v>
                </c:pt>
                <c:pt idx="35">
                  <c:v>37955</c:v>
                </c:pt>
                <c:pt idx="36">
                  <c:v>37986</c:v>
                </c:pt>
                <c:pt idx="37">
                  <c:v>38017</c:v>
                </c:pt>
                <c:pt idx="38">
                  <c:v>38046</c:v>
                </c:pt>
                <c:pt idx="39">
                  <c:v>38077</c:v>
                </c:pt>
                <c:pt idx="40">
                  <c:v>38107</c:v>
                </c:pt>
                <c:pt idx="41">
                  <c:v>38138</c:v>
                </c:pt>
                <c:pt idx="42">
                  <c:v>38168</c:v>
                </c:pt>
                <c:pt idx="43">
                  <c:v>38199</c:v>
                </c:pt>
                <c:pt idx="44">
                  <c:v>38230</c:v>
                </c:pt>
                <c:pt idx="45">
                  <c:v>38260</c:v>
                </c:pt>
                <c:pt idx="46">
                  <c:v>38291</c:v>
                </c:pt>
                <c:pt idx="47">
                  <c:v>38321</c:v>
                </c:pt>
                <c:pt idx="48">
                  <c:v>38352</c:v>
                </c:pt>
                <c:pt idx="49">
                  <c:v>38383</c:v>
                </c:pt>
                <c:pt idx="50">
                  <c:v>38411</c:v>
                </c:pt>
                <c:pt idx="51">
                  <c:v>38442</c:v>
                </c:pt>
                <c:pt idx="52">
                  <c:v>38472</c:v>
                </c:pt>
                <c:pt idx="53">
                  <c:v>38503</c:v>
                </c:pt>
                <c:pt idx="54">
                  <c:v>38533</c:v>
                </c:pt>
                <c:pt idx="55">
                  <c:v>38564</c:v>
                </c:pt>
                <c:pt idx="56">
                  <c:v>38595</c:v>
                </c:pt>
                <c:pt idx="57">
                  <c:v>38625</c:v>
                </c:pt>
                <c:pt idx="58">
                  <c:v>38656</c:v>
                </c:pt>
                <c:pt idx="59">
                  <c:v>38686</c:v>
                </c:pt>
                <c:pt idx="60">
                  <c:v>38717</c:v>
                </c:pt>
                <c:pt idx="61">
                  <c:v>38748</c:v>
                </c:pt>
                <c:pt idx="62">
                  <c:v>38776</c:v>
                </c:pt>
                <c:pt idx="63">
                  <c:v>38807</c:v>
                </c:pt>
                <c:pt idx="64">
                  <c:v>38837</c:v>
                </c:pt>
                <c:pt idx="65">
                  <c:v>38868</c:v>
                </c:pt>
                <c:pt idx="66">
                  <c:v>38898</c:v>
                </c:pt>
                <c:pt idx="67">
                  <c:v>38929</c:v>
                </c:pt>
                <c:pt idx="68">
                  <c:v>38960</c:v>
                </c:pt>
                <c:pt idx="69">
                  <c:v>38990</c:v>
                </c:pt>
                <c:pt idx="70">
                  <c:v>39021</c:v>
                </c:pt>
                <c:pt idx="71">
                  <c:v>39051</c:v>
                </c:pt>
                <c:pt idx="72">
                  <c:v>39082</c:v>
                </c:pt>
                <c:pt idx="73">
                  <c:v>39113</c:v>
                </c:pt>
                <c:pt idx="74">
                  <c:v>39141</c:v>
                </c:pt>
                <c:pt idx="75">
                  <c:v>39172</c:v>
                </c:pt>
                <c:pt idx="76">
                  <c:v>39202</c:v>
                </c:pt>
                <c:pt idx="77">
                  <c:v>39233</c:v>
                </c:pt>
                <c:pt idx="78">
                  <c:v>39263</c:v>
                </c:pt>
                <c:pt idx="79">
                  <c:v>39294</c:v>
                </c:pt>
                <c:pt idx="80">
                  <c:v>39325</c:v>
                </c:pt>
                <c:pt idx="81">
                  <c:v>39355</c:v>
                </c:pt>
                <c:pt idx="82">
                  <c:v>39386</c:v>
                </c:pt>
                <c:pt idx="83">
                  <c:v>39416</c:v>
                </c:pt>
                <c:pt idx="84">
                  <c:v>39447</c:v>
                </c:pt>
                <c:pt idx="85">
                  <c:v>39478</c:v>
                </c:pt>
                <c:pt idx="86">
                  <c:v>39507</c:v>
                </c:pt>
                <c:pt idx="87">
                  <c:v>39538</c:v>
                </c:pt>
                <c:pt idx="88">
                  <c:v>39568</c:v>
                </c:pt>
                <c:pt idx="89">
                  <c:v>39599</c:v>
                </c:pt>
                <c:pt idx="90">
                  <c:v>39629</c:v>
                </c:pt>
                <c:pt idx="91">
                  <c:v>39660</c:v>
                </c:pt>
                <c:pt idx="92">
                  <c:v>39691</c:v>
                </c:pt>
                <c:pt idx="93">
                  <c:v>39721</c:v>
                </c:pt>
                <c:pt idx="94">
                  <c:v>39752</c:v>
                </c:pt>
                <c:pt idx="95">
                  <c:v>39782</c:v>
                </c:pt>
                <c:pt idx="96">
                  <c:v>39813</c:v>
                </c:pt>
                <c:pt idx="97">
                  <c:v>39844</c:v>
                </c:pt>
                <c:pt idx="98">
                  <c:v>39872</c:v>
                </c:pt>
                <c:pt idx="99">
                  <c:v>39903</c:v>
                </c:pt>
                <c:pt idx="100">
                  <c:v>39933</c:v>
                </c:pt>
                <c:pt idx="101">
                  <c:v>39964</c:v>
                </c:pt>
                <c:pt idx="102">
                  <c:v>39994</c:v>
                </c:pt>
                <c:pt idx="103">
                  <c:v>40025</c:v>
                </c:pt>
                <c:pt idx="104">
                  <c:v>40056</c:v>
                </c:pt>
                <c:pt idx="105">
                  <c:v>40086</c:v>
                </c:pt>
                <c:pt idx="106">
                  <c:v>40117</c:v>
                </c:pt>
                <c:pt idx="107">
                  <c:v>40147</c:v>
                </c:pt>
                <c:pt idx="108">
                  <c:v>40178</c:v>
                </c:pt>
                <c:pt idx="109">
                  <c:v>40209</c:v>
                </c:pt>
                <c:pt idx="110">
                  <c:v>40237</c:v>
                </c:pt>
                <c:pt idx="111">
                  <c:v>40268</c:v>
                </c:pt>
                <c:pt idx="112">
                  <c:v>40298</c:v>
                </c:pt>
                <c:pt idx="113">
                  <c:v>40329</c:v>
                </c:pt>
                <c:pt idx="114">
                  <c:v>40359</c:v>
                </c:pt>
                <c:pt idx="115">
                  <c:v>40390</c:v>
                </c:pt>
                <c:pt idx="116">
                  <c:v>40421</c:v>
                </c:pt>
                <c:pt idx="117">
                  <c:v>40451</c:v>
                </c:pt>
                <c:pt idx="118">
                  <c:v>40482</c:v>
                </c:pt>
                <c:pt idx="119">
                  <c:v>40512</c:v>
                </c:pt>
                <c:pt idx="120">
                  <c:v>40543</c:v>
                </c:pt>
                <c:pt idx="121">
                  <c:v>40574</c:v>
                </c:pt>
                <c:pt idx="122">
                  <c:v>40602</c:v>
                </c:pt>
                <c:pt idx="123">
                  <c:v>40633</c:v>
                </c:pt>
                <c:pt idx="124">
                  <c:v>40663</c:v>
                </c:pt>
                <c:pt idx="125">
                  <c:v>40694</c:v>
                </c:pt>
                <c:pt idx="126">
                  <c:v>40724</c:v>
                </c:pt>
                <c:pt idx="127">
                  <c:v>40755</c:v>
                </c:pt>
                <c:pt idx="128">
                  <c:v>40786</c:v>
                </c:pt>
                <c:pt idx="129">
                  <c:v>40816</c:v>
                </c:pt>
                <c:pt idx="130">
                  <c:v>40847</c:v>
                </c:pt>
                <c:pt idx="131">
                  <c:v>40877</c:v>
                </c:pt>
                <c:pt idx="132">
                  <c:v>40908</c:v>
                </c:pt>
                <c:pt idx="133">
                  <c:v>40939</c:v>
                </c:pt>
                <c:pt idx="134">
                  <c:v>40968</c:v>
                </c:pt>
                <c:pt idx="135">
                  <c:v>40999</c:v>
                </c:pt>
                <c:pt idx="136">
                  <c:v>41029</c:v>
                </c:pt>
                <c:pt idx="137">
                  <c:v>41060</c:v>
                </c:pt>
                <c:pt idx="138">
                  <c:v>41090</c:v>
                </c:pt>
                <c:pt idx="139">
                  <c:v>41121</c:v>
                </c:pt>
                <c:pt idx="140">
                  <c:v>41152</c:v>
                </c:pt>
                <c:pt idx="141">
                  <c:v>41182</c:v>
                </c:pt>
                <c:pt idx="142">
                  <c:v>41213</c:v>
                </c:pt>
                <c:pt idx="143">
                  <c:v>41243</c:v>
                </c:pt>
                <c:pt idx="144">
                  <c:v>41274</c:v>
                </c:pt>
                <c:pt idx="145">
                  <c:v>41305</c:v>
                </c:pt>
                <c:pt idx="146">
                  <c:v>41333</c:v>
                </c:pt>
                <c:pt idx="147">
                  <c:v>41364</c:v>
                </c:pt>
                <c:pt idx="148">
                  <c:v>41394</c:v>
                </c:pt>
                <c:pt idx="149">
                  <c:v>41425</c:v>
                </c:pt>
                <c:pt idx="150">
                  <c:v>41455</c:v>
                </c:pt>
                <c:pt idx="151">
                  <c:v>41486</c:v>
                </c:pt>
                <c:pt idx="152">
                  <c:v>41517</c:v>
                </c:pt>
                <c:pt idx="153">
                  <c:v>41547</c:v>
                </c:pt>
                <c:pt idx="154">
                  <c:v>41578</c:v>
                </c:pt>
                <c:pt idx="155">
                  <c:v>41608</c:v>
                </c:pt>
                <c:pt idx="156">
                  <c:v>41639</c:v>
                </c:pt>
                <c:pt idx="157">
                  <c:v>41670</c:v>
                </c:pt>
                <c:pt idx="158">
                  <c:v>41698</c:v>
                </c:pt>
                <c:pt idx="159">
                  <c:v>41729</c:v>
                </c:pt>
                <c:pt idx="160">
                  <c:v>41759</c:v>
                </c:pt>
                <c:pt idx="161">
                  <c:v>41790</c:v>
                </c:pt>
                <c:pt idx="162">
                  <c:v>41820</c:v>
                </c:pt>
                <c:pt idx="163">
                  <c:v>41851</c:v>
                </c:pt>
                <c:pt idx="164">
                  <c:v>41882</c:v>
                </c:pt>
                <c:pt idx="165">
                  <c:v>41912</c:v>
                </c:pt>
                <c:pt idx="166">
                  <c:v>41943</c:v>
                </c:pt>
                <c:pt idx="167">
                  <c:v>41973</c:v>
                </c:pt>
                <c:pt idx="168">
                  <c:v>42004</c:v>
                </c:pt>
                <c:pt idx="169">
                  <c:v>42035</c:v>
                </c:pt>
                <c:pt idx="170">
                  <c:v>42063</c:v>
                </c:pt>
                <c:pt idx="171">
                  <c:v>42094</c:v>
                </c:pt>
                <c:pt idx="172">
                  <c:v>42124</c:v>
                </c:pt>
                <c:pt idx="173">
                  <c:v>42155</c:v>
                </c:pt>
                <c:pt idx="174">
                  <c:v>42185</c:v>
                </c:pt>
                <c:pt idx="175">
                  <c:v>42216</c:v>
                </c:pt>
                <c:pt idx="176">
                  <c:v>42247</c:v>
                </c:pt>
                <c:pt idx="177">
                  <c:v>42277</c:v>
                </c:pt>
                <c:pt idx="178">
                  <c:v>42308</c:v>
                </c:pt>
                <c:pt idx="179">
                  <c:v>42338</c:v>
                </c:pt>
                <c:pt idx="180">
                  <c:v>42369</c:v>
                </c:pt>
                <c:pt idx="181">
                  <c:v>42400</c:v>
                </c:pt>
                <c:pt idx="182">
                  <c:v>42429</c:v>
                </c:pt>
                <c:pt idx="183">
                  <c:v>42460</c:v>
                </c:pt>
                <c:pt idx="184">
                  <c:v>42490</c:v>
                </c:pt>
                <c:pt idx="185">
                  <c:v>42521</c:v>
                </c:pt>
                <c:pt idx="186">
                  <c:v>42551</c:v>
                </c:pt>
                <c:pt idx="187">
                  <c:v>42582</c:v>
                </c:pt>
                <c:pt idx="188">
                  <c:v>42613</c:v>
                </c:pt>
                <c:pt idx="189">
                  <c:v>42643</c:v>
                </c:pt>
                <c:pt idx="190">
                  <c:v>42674</c:v>
                </c:pt>
                <c:pt idx="191">
                  <c:v>42704</c:v>
                </c:pt>
                <c:pt idx="192">
                  <c:v>42735</c:v>
                </c:pt>
                <c:pt idx="193">
                  <c:v>42766</c:v>
                </c:pt>
                <c:pt idx="194">
                  <c:v>42794</c:v>
                </c:pt>
                <c:pt idx="195">
                  <c:v>42825</c:v>
                </c:pt>
                <c:pt idx="196">
                  <c:v>42855</c:v>
                </c:pt>
                <c:pt idx="197">
                  <c:v>42886</c:v>
                </c:pt>
                <c:pt idx="198">
                  <c:v>42916</c:v>
                </c:pt>
                <c:pt idx="199">
                  <c:v>42947</c:v>
                </c:pt>
                <c:pt idx="200">
                  <c:v>42978</c:v>
                </c:pt>
                <c:pt idx="201">
                  <c:v>43008</c:v>
                </c:pt>
                <c:pt idx="202">
                  <c:v>43039</c:v>
                </c:pt>
                <c:pt idx="203">
                  <c:v>43069</c:v>
                </c:pt>
                <c:pt idx="204">
                  <c:v>43100</c:v>
                </c:pt>
                <c:pt idx="205">
                  <c:v>43131</c:v>
                </c:pt>
                <c:pt idx="206">
                  <c:v>43159</c:v>
                </c:pt>
                <c:pt idx="207">
                  <c:v>43190</c:v>
                </c:pt>
                <c:pt idx="208">
                  <c:v>43220</c:v>
                </c:pt>
                <c:pt idx="209">
                  <c:v>43251</c:v>
                </c:pt>
                <c:pt idx="210">
                  <c:v>43281</c:v>
                </c:pt>
                <c:pt idx="211">
                  <c:v>43312</c:v>
                </c:pt>
                <c:pt idx="212">
                  <c:v>43343</c:v>
                </c:pt>
                <c:pt idx="213">
                  <c:v>43373</c:v>
                </c:pt>
                <c:pt idx="214">
                  <c:v>43404</c:v>
                </c:pt>
                <c:pt idx="215">
                  <c:v>43434</c:v>
                </c:pt>
                <c:pt idx="216">
                  <c:v>43465</c:v>
                </c:pt>
              </c:numCache>
            </c:numRef>
          </c:cat>
          <c:val>
            <c:numRef>
              <c:f>Sheet1!$C$2:$C$218</c:f>
              <c:numCache>
                <c:formatCode>General</c:formatCode>
                <c:ptCount val="217"/>
                <c:pt idx="204" formatCode="#,##0.00">
                  <c:v>246.17805221162399</c:v>
                </c:pt>
                <c:pt idx="205" formatCode="#,##0.00">
                  <c:v>260.06658273374399</c:v>
                </c:pt>
                <c:pt idx="206" formatCode="#,##0.00">
                  <c:v>249.14423617411501</c:v>
                </c:pt>
                <c:pt idx="207" formatCode="#,##0.00">
                  <c:v>243.81086944074701</c:v>
                </c:pt>
                <c:pt idx="208" formatCode="#,##0.00">
                  <c:v>246.13915721055901</c:v>
                </c:pt>
                <c:pt idx="209" formatCode="#,##0.00">
                  <c:v>246.446458305476</c:v>
                </c:pt>
                <c:pt idx="210" formatCode="#,##0.00">
                  <c:v>245.11185388029401</c:v>
                </c:pt>
                <c:pt idx="211" formatCode="#,##0">
                  <c:v>252.50362827965799</c:v>
                </c:pt>
                <c:pt idx="212" formatCode="#,##0">
                  <c:v>254.48739392156901</c:v>
                </c:pt>
                <c:pt idx="213" formatCode="#,##0">
                  <c:v>255.59497528072899</c:v>
                </c:pt>
                <c:pt idx="214" formatCode="_(* #,##0.00_);_(* \(#,##0.00\);_(* &quot;-&quot;??_);_(@_)">
                  <c:v>236.44096004183899</c:v>
                </c:pt>
                <c:pt idx="215" formatCode="_(* #,##0.00_);_(* \(#,##0.00\);_(* &quot;-&quot;??_);_(@_)">
                  <c:v>239.89900817485801</c:v>
                </c:pt>
                <c:pt idx="216" formatCode="_(* #,##0.00_);_(* \(#,##0.00\);_(* &quot;-&quot;??_);_(@_)">
                  <c:v>222.99884567273099</c:v>
                </c:pt>
              </c:numCache>
            </c:numRef>
          </c:val>
          <c:smooth val="0"/>
          <c:extLst>
            <c:ext xmlns:c16="http://schemas.microsoft.com/office/drawing/2014/chart" uri="{C3380CC4-5D6E-409C-BE32-E72D297353CC}">
              <c16:uniqueId val="{00000001-06FA-42EA-9301-16C9310993C8}"/>
            </c:ext>
          </c:extLst>
        </c:ser>
        <c:dLbls>
          <c:showLegendKey val="0"/>
          <c:showVal val="0"/>
          <c:showCatName val="0"/>
          <c:showSerName val="0"/>
          <c:showPercent val="0"/>
          <c:showBubbleSize val="0"/>
        </c:dLbls>
        <c:marker val="1"/>
        <c:smooth val="0"/>
        <c:axId val="43202048"/>
        <c:axId val="43203584"/>
      </c:lineChart>
      <c:dateAx>
        <c:axId val="43202048"/>
        <c:scaling>
          <c:orientation val="minMax"/>
          <c:max val="43465"/>
          <c:min val="36861"/>
        </c:scaling>
        <c:delete val="0"/>
        <c:axPos val="b"/>
        <c:numFmt formatCode="yyyy" sourceLinked="0"/>
        <c:majorTickMark val="none"/>
        <c:minorTickMark val="none"/>
        <c:tickLblPos val="nextTo"/>
        <c:spPr>
          <a:ln w="6350">
            <a:solidFill>
              <a:schemeClr val="tx1"/>
            </a:solidFill>
          </a:ln>
        </c:spPr>
        <c:txPr>
          <a:bodyPr/>
          <a:lstStyle/>
          <a:p>
            <a:pPr>
              <a:defRPr sz="600"/>
            </a:pPr>
            <a:endParaRPr lang="en-US"/>
          </a:p>
        </c:txPr>
        <c:crossAx val="43203584"/>
        <c:crosses val="autoZero"/>
        <c:auto val="0"/>
        <c:lblOffset val="100"/>
        <c:baseTimeUnit val="months"/>
        <c:majorUnit val="5"/>
        <c:majorTimeUnit val="years"/>
      </c:dateAx>
      <c:valAx>
        <c:axId val="43203584"/>
        <c:scaling>
          <c:orientation val="minMax"/>
          <c:max val="300"/>
        </c:scaling>
        <c:delete val="0"/>
        <c:axPos val="l"/>
        <c:numFmt formatCode="#,##0" sourceLinked="0"/>
        <c:majorTickMark val="none"/>
        <c:minorTickMark val="none"/>
        <c:tickLblPos val="nextTo"/>
        <c:spPr>
          <a:ln w="6350">
            <a:solidFill>
              <a:schemeClr val="tx1"/>
            </a:solidFill>
          </a:ln>
        </c:spPr>
        <c:txPr>
          <a:bodyPr/>
          <a:lstStyle/>
          <a:p>
            <a:pPr>
              <a:defRPr sz="600"/>
            </a:pPr>
            <a:endParaRPr lang="en-US"/>
          </a:p>
        </c:txPr>
        <c:crossAx val="43202048"/>
        <c:crosses val="autoZero"/>
        <c:crossBetween val="between"/>
        <c:majorUnit val="100"/>
      </c:valAx>
      <c:spPr>
        <a:noFill/>
        <a:effectLst>
          <a:outerShdw blurRad="50800" dist="50800" dir="5400000" algn="ctr" rotWithShape="0">
            <a:schemeClr val="bg1"/>
          </a:outerShdw>
        </a:effectLst>
      </c:spPr>
    </c:plotArea>
    <c:plotVisOnly val="1"/>
    <c:dispBlanksAs val="gap"/>
    <c:showDLblsOverMax val="0"/>
  </c:chart>
  <c:txPr>
    <a:bodyPr/>
    <a:lstStyle/>
    <a:p>
      <a:pPr>
        <a:defRPr sz="7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84079292719989"/>
          <c:y val="2.5017895490336401E-3"/>
          <c:w val="0.66810966063452593"/>
          <c:h val="0.93333333333333302"/>
        </c:manualLayout>
      </c:layout>
      <c:barChart>
        <c:barDir val="bar"/>
        <c:grouping val="clustered"/>
        <c:varyColors val="0"/>
        <c:ser>
          <c:idx val="0"/>
          <c:order val="0"/>
          <c:tx>
            <c:strRef>
              <c:f>Sheet1!$B$1</c:f>
              <c:strCache>
                <c:ptCount val="1"/>
                <c:pt idx="0">
                  <c:v>3 Months 
neg</c:v>
                </c:pt>
              </c:strCache>
            </c:strRef>
          </c:tx>
          <c:spPr>
            <a:solidFill>
              <a:schemeClr val="bg1">
                <a:lumMod val="85000"/>
              </a:schemeClr>
            </a:solidFill>
            <a:ln>
              <a:solidFill>
                <a:schemeClr val="bg1"/>
              </a:solidFill>
            </a:ln>
          </c:spPr>
          <c:invertIfNegative val="0"/>
          <c:dLbls>
            <c:dLbl>
              <c:idx val="1"/>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C20B-49B9-836F-AC8D392E2F8B}"/>
                </c:ext>
              </c:extLst>
            </c:dLbl>
            <c:dLbl>
              <c:idx val="2"/>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C20B-49B9-836F-AC8D392E2F8B}"/>
                </c:ext>
              </c:extLst>
            </c:dLbl>
            <c:dLbl>
              <c:idx val="3"/>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C20B-49B9-836F-AC8D392E2F8B}"/>
                </c:ext>
              </c:extLst>
            </c:dLbl>
            <c:dLbl>
              <c:idx val="4"/>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C20B-49B9-836F-AC8D392E2F8B}"/>
                </c:ext>
              </c:extLst>
            </c:dLbl>
            <c:dLbl>
              <c:idx val="5"/>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C20B-49B9-836F-AC8D392E2F8B}"/>
                </c:ext>
              </c:extLst>
            </c:dLbl>
            <c:dLbl>
              <c:idx val="6"/>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C20B-49B9-836F-AC8D392E2F8B}"/>
                </c:ext>
              </c:extLst>
            </c:dLbl>
            <c:dLbl>
              <c:idx val="7"/>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C20B-49B9-836F-AC8D392E2F8B}"/>
                </c:ext>
              </c:extLst>
            </c:dLbl>
            <c:dLbl>
              <c:idx val="8"/>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C20B-49B9-836F-AC8D392E2F8B}"/>
                </c:ext>
              </c:extLst>
            </c:dLbl>
            <c:dLbl>
              <c:idx val="9"/>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C20B-49B9-836F-AC8D392E2F8B}"/>
                </c:ext>
              </c:extLst>
            </c:dLbl>
            <c:dLbl>
              <c:idx val="10"/>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C20B-49B9-836F-AC8D392E2F8B}"/>
                </c:ext>
              </c:extLst>
            </c:dLbl>
            <c:dLbl>
              <c:idx val="12"/>
              <c:numFmt formatCode="#,##0.00;[Red]\-#,##0.00;;" sourceLinked="0"/>
              <c:spPr/>
              <c:txPr>
                <a:bodyPr/>
                <a:lstStyle/>
                <a:p>
                  <a:pPr algn="ctr" rtl="0">
                    <a:defRPr lang="en-US" sz="900" b="0" i="0" u="none" strike="noStrike" kern="1200" baseline="0">
                      <a:solidFill>
                        <a:srgbClr val="35627D"/>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C20B-49B9-836F-AC8D392E2F8B}"/>
                </c:ext>
              </c:extLst>
            </c:dLbl>
            <c:dLbl>
              <c:idx val="13"/>
              <c:numFmt formatCode="#,##0.00;[Red]\-#,##0.00;;" sourceLinked="0"/>
              <c:spPr/>
              <c:txPr>
                <a:bodyPr/>
                <a:lstStyle/>
                <a:p>
                  <a:pPr>
                    <a:defRPr sz="900">
                      <a:solidFill>
                        <a:srgbClr val="35627D"/>
                      </a:solidFill>
                      <a:latin typeface="Arial" pitchFamily="34" charset="0"/>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C20B-49B9-836F-AC8D392E2F8B}"/>
                </c:ext>
              </c:extLst>
            </c:dLbl>
            <c:dLbl>
              <c:idx val="15"/>
              <c:numFmt formatCode="#,##0.00;[Red]\-#,##0.00;;" sourceLinked="0"/>
              <c:spPr>
                <a:noFill/>
                <a:ln>
                  <a:noFill/>
                </a:ln>
                <a:effectLst/>
              </c:spPr>
              <c:txPr>
                <a:bodyPr/>
                <a:lstStyle/>
                <a:p>
                  <a:pPr>
                    <a:defRPr sz="900">
                      <a:solidFill>
                        <a:srgbClr val="C00000"/>
                      </a:solidFill>
                      <a:latin typeface="Arial" pitchFamily="34" charset="0"/>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C20B-49B9-836F-AC8D392E2F8B}"/>
                </c:ext>
              </c:extLst>
            </c:dLbl>
            <c:dLbl>
              <c:idx val="16"/>
              <c:numFmt formatCode="#,##0.00;[Red]\-#,##0.00;;" sourceLinked="0"/>
              <c:spPr>
                <a:noFill/>
                <a:ln>
                  <a:noFill/>
                </a:ln>
                <a:effectLst/>
              </c:spPr>
              <c:txPr>
                <a:bodyPr/>
                <a:lstStyle/>
                <a:p>
                  <a:pPr>
                    <a:defRPr sz="900">
                      <a:solidFill>
                        <a:srgbClr val="C00000"/>
                      </a:solidFill>
                      <a:latin typeface="Arial" pitchFamily="34" charset="0"/>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C20B-49B9-836F-AC8D392E2F8B}"/>
                </c:ext>
              </c:extLst>
            </c:dLbl>
            <c:numFmt formatCode="#,##0.00;[Red]\-#,##0.00;;" sourceLinked="0"/>
            <c:spPr>
              <a:noFill/>
              <a:ln>
                <a:noFill/>
              </a:ln>
              <a:effectLst/>
            </c:spPr>
            <c:txPr>
              <a:bodyPr/>
              <a:lstStyle/>
              <a:p>
                <a:pPr>
                  <a:defRPr sz="900">
                    <a:solidFill>
                      <a:srgbClr val="35627D"/>
                    </a:solidFill>
                    <a:latin typeface="Arial" pitchFamily="34" charset="0"/>
                    <a:cs typeface="Arial"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Sheet1!$A$2:$A$18</c:f>
              <c:strCache>
                <c:ptCount val="17"/>
                <c:pt idx="0">
                  <c:v>Bloomberg Barclays US Aggregate Bond Index</c:v>
                </c:pt>
                <c:pt idx="1">
                  <c:v>One-Month US Treasury Bills</c:v>
                </c:pt>
                <c:pt idx="2">
                  <c:v>S&amp;P Global ex US REIT Index (net div.)</c:v>
                </c:pt>
                <c:pt idx="3">
                  <c:v>Dow Jones US Select REIT Index</c:v>
                </c:pt>
                <c:pt idx="4">
                  <c:v>MSCI Emerging Markets Value Index (net div.)</c:v>
                </c:pt>
                <c:pt idx="5">
                  <c:v>MSCI Emerging Markets Small Cap Index (net div.)</c:v>
                </c:pt>
                <c:pt idx="6">
                  <c:v>MSCI Emerging Markets Index (net div.)</c:v>
                </c:pt>
                <c:pt idx="7">
                  <c:v>MSCI All Country World ex USA Index (net div.)</c:v>
                </c:pt>
                <c:pt idx="8">
                  <c:v>Russell 1000 Value Index</c:v>
                </c:pt>
                <c:pt idx="9">
                  <c:v>MSCI World ex USA Value Index (net div.)</c:v>
                </c:pt>
                <c:pt idx="10">
                  <c:v>MSCI World ex USA Index (net div.)</c:v>
                </c:pt>
                <c:pt idx="11">
                  <c:v>S&amp;P 500 Index</c:v>
                </c:pt>
                <c:pt idx="12">
                  <c:v>Russell 1000 Index</c:v>
                </c:pt>
                <c:pt idx="13">
                  <c:v>Russell 3000 Index</c:v>
                </c:pt>
                <c:pt idx="14">
                  <c:v>MSCI World ex USA Small Cap Index (net div.)</c:v>
                </c:pt>
                <c:pt idx="15">
                  <c:v>Russell 2000 Value Index</c:v>
                </c:pt>
                <c:pt idx="16">
                  <c:v>Russell 2000 Index</c:v>
                </c:pt>
              </c:strCache>
            </c:strRef>
          </c:cat>
          <c:val>
            <c:numRef>
              <c:f>Sheet1!$B$2:$B$18</c:f>
              <c:numCache>
                <c:formatCode>#,##0.00;\-#,##0.00;</c:formatCode>
                <c:ptCount val="17"/>
                <c:pt idx="0">
                  <c:v>0</c:v>
                </c:pt>
                <c:pt idx="1">
                  <c:v>0</c:v>
                </c:pt>
                <c:pt idx="2">
                  <c:v>-4.68</c:v>
                </c:pt>
                <c:pt idx="3">
                  <c:v>-6.61</c:v>
                </c:pt>
                <c:pt idx="4">
                  <c:v>-6.75</c:v>
                </c:pt>
                <c:pt idx="5">
                  <c:v>-7.18</c:v>
                </c:pt>
                <c:pt idx="6">
                  <c:v>-7.47</c:v>
                </c:pt>
                <c:pt idx="7">
                  <c:v>-11.46</c:v>
                </c:pt>
                <c:pt idx="8">
                  <c:v>-11.72</c:v>
                </c:pt>
                <c:pt idx="9">
                  <c:v>-12.05</c:v>
                </c:pt>
                <c:pt idx="10">
                  <c:v>-12.78</c:v>
                </c:pt>
                <c:pt idx="11">
                  <c:v>-13.52</c:v>
                </c:pt>
                <c:pt idx="12">
                  <c:v>-13.82</c:v>
                </c:pt>
                <c:pt idx="13">
                  <c:v>-14.3</c:v>
                </c:pt>
                <c:pt idx="14">
                  <c:v>-16.16</c:v>
                </c:pt>
                <c:pt idx="15">
                  <c:v>-18.670000000000002</c:v>
                </c:pt>
                <c:pt idx="16">
                  <c:v>-20.2</c:v>
                </c:pt>
              </c:numCache>
            </c:numRef>
          </c:val>
          <c:extLst>
            <c:ext xmlns:c16="http://schemas.microsoft.com/office/drawing/2014/chart" uri="{C3380CC4-5D6E-409C-BE32-E72D297353CC}">
              <c16:uniqueId val="{0000000E-C20B-49B9-836F-AC8D392E2F8B}"/>
            </c:ext>
          </c:extLst>
        </c:ser>
        <c:ser>
          <c:idx val="1"/>
          <c:order val="1"/>
          <c:tx>
            <c:strRef>
              <c:f>Sheet1!$C$1</c:f>
              <c:strCache>
                <c:ptCount val="1"/>
                <c:pt idx="0">
                  <c:v>3 months
positive</c:v>
                </c:pt>
              </c:strCache>
            </c:strRef>
          </c:tx>
          <c:spPr>
            <a:solidFill>
              <a:schemeClr val="bg1">
                <a:lumMod val="85000"/>
              </a:schemeClr>
            </a:solidFill>
          </c:spPr>
          <c:invertIfNegative val="0"/>
          <c:dLbls>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Sheet1!$A$2:$A$18</c:f>
              <c:strCache>
                <c:ptCount val="17"/>
                <c:pt idx="0">
                  <c:v>Bloomberg Barclays US Aggregate Bond Index</c:v>
                </c:pt>
                <c:pt idx="1">
                  <c:v>One-Month US Treasury Bills</c:v>
                </c:pt>
                <c:pt idx="2">
                  <c:v>S&amp;P Global ex US REIT Index (net div.)</c:v>
                </c:pt>
                <c:pt idx="3">
                  <c:v>Dow Jones US Select REIT Index</c:v>
                </c:pt>
                <c:pt idx="4">
                  <c:v>MSCI Emerging Markets Value Index (net div.)</c:v>
                </c:pt>
                <c:pt idx="5">
                  <c:v>MSCI Emerging Markets Small Cap Index (net div.)</c:v>
                </c:pt>
                <c:pt idx="6">
                  <c:v>MSCI Emerging Markets Index (net div.)</c:v>
                </c:pt>
                <c:pt idx="7">
                  <c:v>MSCI All Country World ex USA Index (net div.)</c:v>
                </c:pt>
                <c:pt idx="8">
                  <c:v>Russell 1000 Value Index</c:v>
                </c:pt>
                <c:pt idx="9">
                  <c:v>MSCI World ex USA Value Index (net div.)</c:v>
                </c:pt>
                <c:pt idx="10">
                  <c:v>MSCI World ex USA Index (net div.)</c:v>
                </c:pt>
                <c:pt idx="11">
                  <c:v>S&amp;P 500 Index</c:v>
                </c:pt>
                <c:pt idx="12">
                  <c:v>Russell 1000 Index</c:v>
                </c:pt>
                <c:pt idx="13">
                  <c:v>Russell 3000 Index</c:v>
                </c:pt>
                <c:pt idx="14">
                  <c:v>MSCI World ex USA Small Cap Index (net div.)</c:v>
                </c:pt>
                <c:pt idx="15">
                  <c:v>Russell 2000 Value Index</c:v>
                </c:pt>
                <c:pt idx="16">
                  <c:v>Russell 2000 Index</c:v>
                </c:pt>
              </c:strCache>
            </c:strRef>
          </c:cat>
          <c:val>
            <c:numRef>
              <c:f>Sheet1!$C$2:$C$18</c:f>
              <c:numCache>
                <c:formatCode>#,##0.00;\-#,##0.00;</c:formatCode>
                <c:ptCount val="17"/>
                <c:pt idx="0">
                  <c:v>1.64</c:v>
                </c:pt>
                <c:pt idx="1">
                  <c:v>0.56000000000000005</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numCache>
            </c:numRef>
          </c:val>
          <c:extLst>
            <c:ext xmlns:c16="http://schemas.microsoft.com/office/drawing/2014/chart" uri="{C3380CC4-5D6E-409C-BE32-E72D297353CC}">
              <c16:uniqueId val="{0000000F-C20B-49B9-836F-AC8D392E2F8B}"/>
            </c:ext>
          </c:extLst>
        </c:ser>
        <c:dLbls>
          <c:showLegendKey val="0"/>
          <c:showVal val="1"/>
          <c:showCatName val="0"/>
          <c:showSerName val="0"/>
          <c:showPercent val="0"/>
          <c:showBubbleSize val="0"/>
        </c:dLbls>
        <c:gapWidth val="56"/>
        <c:overlap val="100"/>
        <c:axId val="43376000"/>
        <c:axId val="43402368"/>
      </c:barChart>
      <c:dateAx>
        <c:axId val="43376000"/>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wrap="none"/>
          <a:lstStyle/>
          <a:p>
            <a:pPr>
              <a:defRPr sz="900">
                <a:solidFill>
                  <a:schemeClr val="tx1"/>
                </a:solidFill>
                <a:latin typeface="Arial" pitchFamily="34" charset="0"/>
                <a:cs typeface="Arial" pitchFamily="34" charset="0"/>
              </a:defRPr>
            </a:pPr>
            <a:endParaRPr lang="en-US"/>
          </a:p>
        </c:txPr>
        <c:crossAx val="43402368"/>
        <c:crosses val="autoZero"/>
        <c:auto val="0"/>
        <c:lblOffset val="50"/>
        <c:baseTimeUnit val="days"/>
        <c:majorUnit val="1"/>
      </c:dateAx>
      <c:valAx>
        <c:axId val="43402368"/>
        <c:scaling>
          <c:orientation val="minMax"/>
          <c:max val="3"/>
        </c:scaling>
        <c:delete val="0"/>
        <c:axPos val="b"/>
        <c:numFmt formatCode="#,##0.00;\-#,##0.00;" sourceLinked="1"/>
        <c:majorTickMark val="out"/>
        <c:minorTickMark val="none"/>
        <c:tickLblPos val="none"/>
        <c:spPr>
          <a:ln>
            <a:noFill/>
          </a:ln>
        </c:spPr>
        <c:crossAx val="43376000"/>
        <c:crosses val="max"/>
        <c:crossBetween val="between"/>
        <c:majorUnit val="1"/>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5.7844910701987974E-2"/>
          <c:y val="0.16183679448444169"/>
          <c:w val="0.38386982101044814"/>
          <c:h val="0.73655567558642576"/>
        </c:manualLayout>
      </c:layout>
      <c:pieChart>
        <c:varyColors val="1"/>
        <c:ser>
          <c:idx val="0"/>
          <c:order val="0"/>
          <c:tx>
            <c:strRef>
              <c:f>Sheet2!$B$1</c:f>
              <c:strCache>
                <c:ptCount val="1"/>
                <c:pt idx="0">
                  <c:v>Percent</c:v>
                </c:pt>
              </c:strCache>
            </c:strRef>
          </c:tx>
          <c:spPr>
            <a:ln>
              <a:solidFill>
                <a:schemeClr val="bg1">
                  <a:lumMod val="65000"/>
                </a:schemeClr>
              </a:solidFill>
            </a:ln>
            <a:effectLst/>
          </c:spPr>
          <c:dPt>
            <c:idx val="0"/>
            <c:bubble3D val="0"/>
            <c:spPr>
              <a:solidFill>
                <a:schemeClr val="bg2"/>
              </a:solidFill>
              <a:ln>
                <a:solidFill>
                  <a:schemeClr val="bg2"/>
                </a:solidFill>
              </a:ln>
              <a:effectLst/>
            </c:spPr>
            <c:extLst>
              <c:ext xmlns:c16="http://schemas.microsoft.com/office/drawing/2014/chart" uri="{C3380CC4-5D6E-409C-BE32-E72D297353CC}">
                <c16:uniqueId val="{00000001-5CAA-4613-A076-10774813FEFC}"/>
              </c:ext>
            </c:extLst>
          </c:dPt>
          <c:dPt>
            <c:idx val="1"/>
            <c:bubble3D val="0"/>
            <c:spPr>
              <a:solidFill>
                <a:schemeClr val="bg1">
                  <a:lumMod val="75000"/>
                </a:schemeClr>
              </a:solidFill>
              <a:ln>
                <a:solidFill>
                  <a:schemeClr val="bg1">
                    <a:lumMod val="75000"/>
                  </a:schemeClr>
                </a:solidFill>
              </a:ln>
              <a:effectLst/>
            </c:spPr>
            <c:extLst>
              <c:ext xmlns:c16="http://schemas.microsoft.com/office/drawing/2014/chart" uri="{C3380CC4-5D6E-409C-BE32-E72D297353CC}">
                <c16:uniqueId val="{00000003-5CAA-4613-A076-10774813FEFC}"/>
              </c:ext>
            </c:extLst>
          </c:dPt>
          <c:dPt>
            <c:idx val="2"/>
            <c:bubble3D val="0"/>
            <c:spPr>
              <a:solidFill>
                <a:schemeClr val="bg1">
                  <a:lumMod val="75000"/>
                </a:schemeClr>
              </a:solidFill>
              <a:ln>
                <a:solidFill>
                  <a:schemeClr val="bg1">
                    <a:lumMod val="75000"/>
                  </a:schemeClr>
                </a:solidFill>
              </a:ln>
              <a:effectLst/>
            </c:spPr>
            <c:extLst>
              <c:ext xmlns:c16="http://schemas.microsoft.com/office/drawing/2014/chart" uri="{C3380CC4-5D6E-409C-BE32-E72D297353CC}">
                <c16:uniqueId val="{00000005-5CAA-4613-A076-10774813FEFC}"/>
              </c:ext>
            </c:extLst>
          </c:dPt>
          <c:dLbls>
            <c:dLbl>
              <c:idx val="0"/>
              <c:layout>
                <c:manualLayout>
                  <c:x val="6.7334177231794426E-2"/>
                  <c:y val="-5.3965493860940107E-2"/>
                </c:manualLayout>
              </c:layout>
              <c:tx>
                <c:rich>
                  <a:bodyPr anchor="t" anchorCtr="0"/>
                  <a:lstStyle/>
                  <a:p>
                    <a:pPr algn="l">
                      <a:defRPr/>
                    </a:pPr>
                    <a:r>
                      <a:rPr lang="en-US" sz="3200" dirty="0">
                        <a:solidFill>
                          <a:schemeClr val="bg2"/>
                        </a:solidFill>
                      </a:rPr>
                      <a:t>54%</a:t>
                    </a:r>
                    <a:r>
                      <a:rPr lang="en-US" sz="900" dirty="0">
                        <a:solidFill>
                          <a:schemeClr val="bg2"/>
                        </a:solidFill>
                      </a:rPr>
                      <a:t> </a:t>
                    </a:r>
                    <a:r>
                      <a:rPr lang="en-US" sz="900" b="1" dirty="0">
                        <a:solidFill>
                          <a:schemeClr val="bg1">
                            <a:lumMod val="50000"/>
                          </a:schemeClr>
                        </a:solidFill>
                      </a:rPr>
                      <a:t>US Market </a:t>
                    </a:r>
                    <a:br>
                      <a:rPr lang="en-US" sz="900" dirty="0">
                        <a:solidFill>
                          <a:schemeClr val="bg1">
                            <a:lumMod val="50000"/>
                          </a:schemeClr>
                        </a:solidFill>
                      </a:rPr>
                    </a:br>
                    <a:r>
                      <a:rPr lang="en-US" sz="900" dirty="0">
                        <a:solidFill>
                          <a:schemeClr val="bg1">
                            <a:lumMod val="50000"/>
                          </a:schemeClr>
                        </a:solidFill>
                      </a:rPr>
                      <a:t>$25.1 trillion</a:t>
                    </a:r>
                  </a:p>
                </c:rich>
              </c:tx>
              <c:spPr/>
              <c:dLblPos val="bestFit"/>
              <c:showLegendKey val="0"/>
              <c:showVal val="1"/>
              <c:showCatName val="0"/>
              <c:showSerName val="0"/>
              <c:showPercent val="0"/>
              <c:showBubbleSize val="0"/>
              <c:extLst>
                <c:ext xmlns:c15="http://schemas.microsoft.com/office/drawing/2012/chart" uri="{CE6537A1-D6FC-4f65-9D91-7224C49458BB}">
                  <c15:layout>
                    <c:manualLayout>
                      <c:w val="0.25497137085402088"/>
                      <c:h val="0.46119380318723424"/>
                    </c:manualLayout>
                  </c15:layout>
                </c:ext>
                <c:ext xmlns:c16="http://schemas.microsoft.com/office/drawing/2014/chart" uri="{C3380CC4-5D6E-409C-BE32-E72D297353CC}">
                  <c16:uniqueId val="{00000001-5CAA-4613-A076-10774813FEFC}"/>
                </c:ext>
              </c:extLst>
            </c:dLbl>
            <c:dLbl>
              <c:idx val="1"/>
              <c:delete val="1"/>
              <c:extLst>
                <c:ext xmlns:c15="http://schemas.microsoft.com/office/drawing/2012/chart" uri="{CE6537A1-D6FC-4f65-9D91-7224C49458BB}"/>
                <c:ext xmlns:c16="http://schemas.microsoft.com/office/drawing/2014/chart" uri="{C3380CC4-5D6E-409C-BE32-E72D297353CC}">
                  <c16:uniqueId val="{00000003-5CAA-4613-A076-10774813FEFC}"/>
                </c:ext>
              </c:extLst>
            </c:dLbl>
            <c:dLbl>
              <c:idx val="2"/>
              <c:delete val="1"/>
              <c:extLst>
                <c:ext xmlns:c15="http://schemas.microsoft.com/office/drawing/2012/chart" uri="{CE6537A1-D6FC-4f65-9D91-7224C49458BB}"/>
                <c:ext xmlns:c16="http://schemas.microsoft.com/office/drawing/2014/chart" uri="{C3380CC4-5D6E-409C-BE32-E72D297353CC}">
                  <c16:uniqueId val="{00000005-5CAA-4613-A076-10774813FEFC}"/>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Sheet2!$A$2:$A$4</c:f>
              <c:strCache>
                <c:ptCount val="3"/>
                <c:pt idx="0">
                  <c:v>US</c:v>
                </c:pt>
                <c:pt idx="1">
                  <c:v>International Developed</c:v>
                </c:pt>
                <c:pt idx="2">
                  <c:v>Emerging Markets</c:v>
                </c:pt>
              </c:strCache>
            </c:strRef>
          </c:cat>
          <c:val>
            <c:numRef>
              <c:f>Sheet2!$B$2:$B$4</c:f>
              <c:numCache>
                <c:formatCode>0%</c:formatCode>
                <c:ptCount val="3"/>
                <c:pt idx="0">
                  <c:v>0.53980279222025895</c:v>
                </c:pt>
                <c:pt idx="1">
                  <c:v>0.34369023564990092</c:v>
                </c:pt>
                <c:pt idx="2">
                  <c:v>0.11650697212984014</c:v>
                </c:pt>
              </c:numCache>
            </c:numRef>
          </c:val>
          <c:extLst>
            <c:ext xmlns:c16="http://schemas.microsoft.com/office/drawing/2014/chart" uri="{C3380CC4-5D6E-409C-BE32-E72D297353CC}">
              <c16:uniqueId val="{00000006-5CAA-4613-A076-10774813FEFC}"/>
            </c:ext>
          </c:extLst>
        </c:ser>
        <c:ser>
          <c:idx val="1"/>
          <c:order val="1"/>
          <c:tx>
            <c:strRef>
              <c:f>Sheet2!$C$1</c:f>
              <c:strCache>
                <c:ptCount val="1"/>
                <c:pt idx="0">
                  <c:v>$market</c:v>
                </c:pt>
              </c:strCache>
            </c:strRef>
          </c:tx>
          <c:cat>
            <c:strRef>
              <c:f>Sheet2!$A$2:$A$4</c:f>
              <c:strCache>
                <c:ptCount val="3"/>
                <c:pt idx="0">
                  <c:v>US</c:v>
                </c:pt>
                <c:pt idx="1">
                  <c:v>International Developed</c:v>
                </c:pt>
                <c:pt idx="2">
                  <c:v>Emerging Markets</c:v>
                </c:pt>
              </c:strCache>
            </c:strRef>
          </c:cat>
          <c:val>
            <c:numRef>
              <c:f>Sheet2!$C$2:$C$4</c:f>
              <c:numCache>
                <c:formatCode>0.0</c:formatCode>
                <c:ptCount val="3"/>
                <c:pt idx="0">
                  <c:v>25.097702023474501</c:v>
                </c:pt>
                <c:pt idx="1">
                  <c:v>15.979604490818</c:v>
                </c:pt>
                <c:pt idx="2">
                  <c:v>5.4168991200379999</c:v>
                </c:pt>
              </c:numCache>
            </c:numRef>
          </c:val>
          <c:extLst>
            <c:ext xmlns:c16="http://schemas.microsoft.com/office/drawing/2014/chart" uri="{C3380CC4-5D6E-409C-BE32-E72D297353CC}">
              <c16:uniqueId val="{00000006-644F-4095-B612-F09CBF8392C8}"/>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557376901165193"/>
          <c:y val="5.3097018226660728E-2"/>
          <c:w val="0.59887924978877338"/>
          <c:h val="0.90438687622051483"/>
        </c:manualLayout>
      </c:layout>
      <c:barChart>
        <c:barDir val="bar"/>
        <c:grouping val="clustered"/>
        <c:varyColors val="0"/>
        <c:ser>
          <c:idx val="0"/>
          <c:order val="0"/>
          <c:tx>
            <c:strRef>
              <c:f>Sheet1!$B$1</c:f>
              <c:strCache>
                <c:ptCount val="1"/>
                <c:pt idx="0">
                  <c:v>negative</c:v>
                </c:pt>
              </c:strCache>
            </c:strRef>
          </c:tx>
          <c:spPr>
            <a:solidFill>
              <a:schemeClr val="bg1">
                <a:lumMod val="85000"/>
              </a:schemeClr>
            </a:solidFill>
            <a:ln>
              <a:solidFill>
                <a:schemeClr val="bg1"/>
              </a:solidFill>
            </a:ln>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C5-4A62-954E-8C8B0856A4EF}"/>
                </c:ext>
              </c:extLst>
            </c:dLbl>
            <c:dLbl>
              <c:idx val="1"/>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67C5-4A62-954E-8C8B0856A4EF}"/>
                </c:ext>
              </c:extLst>
            </c:dLbl>
            <c:dLbl>
              <c:idx val="2"/>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67C5-4A62-954E-8C8B0856A4EF}"/>
                </c:ext>
              </c:extLst>
            </c:dLbl>
            <c:dLbl>
              <c:idx val="3"/>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67C5-4A62-954E-8C8B0856A4EF}"/>
                </c:ext>
              </c:extLst>
            </c:dLbl>
            <c:dLbl>
              <c:idx val="4"/>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67C5-4A62-954E-8C8B0856A4EF}"/>
                </c:ext>
              </c:extLst>
            </c:dLbl>
            <c:dLbl>
              <c:idx val="5"/>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67C5-4A62-954E-8C8B0856A4EF}"/>
                </c:ext>
              </c:extLst>
            </c:dLbl>
            <c:dLbl>
              <c:idx val="6"/>
              <c:numFmt formatCode="#,##0.00;[Red]\-#,##0.00;;" sourceLinked="0"/>
              <c:spPr>
                <a:ln>
                  <a:noFill/>
                </a:ln>
              </c:spPr>
              <c:txPr>
                <a:bodyPr/>
                <a:lstStyle/>
                <a:p>
                  <a:pPr algn="ctr" rtl="0">
                    <a:defRPr lang="en-US" sz="900" b="0" i="0" u="none" strike="noStrike" kern="1200" baseline="0">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67C5-4A62-954E-8C8B0856A4EF}"/>
                </c:ext>
              </c:extLst>
            </c:dLbl>
            <c:dLbl>
              <c:idx val="7"/>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7-67C5-4A62-954E-8C8B0856A4EF}"/>
                </c:ext>
              </c:extLst>
            </c:dLbl>
            <c:dLbl>
              <c:idx val="8"/>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67C5-4A62-954E-8C8B0856A4EF}"/>
                </c:ext>
              </c:extLst>
            </c:dLbl>
            <c:dLbl>
              <c:idx val="9"/>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67C5-4A62-954E-8C8B0856A4EF}"/>
                </c:ext>
              </c:extLst>
            </c:dLbl>
            <c:dLbl>
              <c:idx val="10"/>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67C5-4A62-954E-8C8B0856A4EF}"/>
                </c:ext>
              </c:extLst>
            </c:dLbl>
            <c:dLbl>
              <c:idx val="12"/>
              <c:numFmt formatCode="#,##0.00;[Red]\-#,##0.00;;" sourceLinked="0"/>
              <c:spPr/>
              <c:txPr>
                <a:bodyPr/>
                <a:lstStyle/>
                <a:p>
                  <a:pPr algn="ctr" rtl="0">
                    <a:defRPr lang="en-US" sz="900" b="0" i="0" u="none" strike="noStrike" kern="1200" baseline="0">
                      <a:solidFill>
                        <a:schemeClr val="tx2"/>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67C5-4A62-954E-8C8B0856A4EF}"/>
                </c:ext>
              </c:extLst>
            </c:dLbl>
            <c:numFmt formatCode="#,##0.00;[Red]\-#,##0.00;;" sourceLinked="0"/>
            <c:spPr>
              <a:noFill/>
              <a:ln>
                <a:noFill/>
              </a:ln>
              <a:effectLst/>
            </c:spPr>
            <c:txPr>
              <a:bodyPr/>
              <a:lstStyle/>
              <a:p>
                <a:pPr>
                  <a:defRPr sz="900">
                    <a:solidFill>
                      <a:schemeClr val="tx2"/>
                    </a:solidFill>
                    <a:latin typeface="Arial" pitchFamily="34" charset="0"/>
                    <a:cs typeface="Arial"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Large Value</c:v>
                </c:pt>
                <c:pt idx="1">
                  <c:v>Large Cap</c:v>
                </c:pt>
                <c:pt idx="2">
                  <c:v>Marketwide</c:v>
                </c:pt>
                <c:pt idx="3">
                  <c:v>Large Growth</c:v>
                </c:pt>
                <c:pt idx="4">
                  <c:v>Small Value</c:v>
                </c:pt>
                <c:pt idx="5">
                  <c:v>Small Cap</c:v>
                </c:pt>
                <c:pt idx="6">
                  <c:v>Small Growth</c:v>
                </c:pt>
              </c:strCache>
            </c:strRef>
          </c:cat>
          <c:val>
            <c:numRef>
              <c:f>Sheet1!$B$2:$B$8</c:f>
              <c:numCache>
                <c:formatCode>0.00</c:formatCode>
                <c:ptCount val="7"/>
                <c:pt idx="0">
                  <c:v>-11.72</c:v>
                </c:pt>
                <c:pt idx="1">
                  <c:v>-13.82</c:v>
                </c:pt>
                <c:pt idx="2">
                  <c:v>-14.3</c:v>
                </c:pt>
                <c:pt idx="3">
                  <c:v>-15.89</c:v>
                </c:pt>
                <c:pt idx="4">
                  <c:v>-18.670000000000002</c:v>
                </c:pt>
                <c:pt idx="5">
                  <c:v>-20.2</c:v>
                </c:pt>
                <c:pt idx="6">
                  <c:v>-21.65</c:v>
                </c:pt>
              </c:numCache>
            </c:numRef>
          </c:val>
          <c:extLst>
            <c:ext xmlns:c16="http://schemas.microsoft.com/office/drawing/2014/chart" uri="{C3380CC4-5D6E-409C-BE32-E72D297353CC}">
              <c16:uniqueId val="{0000000C-67C5-4A62-954E-8C8B0856A4EF}"/>
            </c:ext>
          </c:extLst>
        </c:ser>
        <c:ser>
          <c:idx val="1"/>
          <c:order val="1"/>
          <c:tx>
            <c:strRef>
              <c:f>Sheet1!$C$1</c:f>
              <c:strCache>
                <c:ptCount val="1"/>
                <c:pt idx="0">
                  <c:v>positive</c:v>
                </c:pt>
              </c:strCache>
            </c:strRef>
          </c:tx>
          <c:spPr>
            <a:solidFill>
              <a:schemeClr val="bg1">
                <a:lumMod val="85000"/>
              </a:schemeClr>
            </a:solidFill>
          </c:spPr>
          <c:invertIfNegative val="0"/>
          <c:dLbls>
            <c:numFmt formatCode="#,##0.00" sourceLinked="0"/>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Large Value</c:v>
                </c:pt>
                <c:pt idx="1">
                  <c:v>Large Cap</c:v>
                </c:pt>
                <c:pt idx="2">
                  <c:v>Marketwide</c:v>
                </c:pt>
                <c:pt idx="3">
                  <c:v>Large Growth</c:v>
                </c:pt>
                <c:pt idx="4">
                  <c:v>Small Value</c:v>
                </c:pt>
                <c:pt idx="5">
                  <c:v>Small Cap</c:v>
                </c:pt>
                <c:pt idx="6">
                  <c:v>Small Growth</c:v>
                </c:pt>
              </c:strCache>
            </c:strRef>
          </c:cat>
          <c:val>
            <c:numRef>
              <c:f>Sheet1!$C$2:$C$8</c:f>
              <c:numCache>
                <c:formatCode>General</c:formatCode>
                <c:ptCount val="7"/>
              </c:numCache>
            </c:numRef>
          </c:val>
          <c:extLst>
            <c:ext xmlns:c16="http://schemas.microsoft.com/office/drawing/2014/chart" uri="{C3380CC4-5D6E-409C-BE32-E72D297353CC}">
              <c16:uniqueId val="{0000000D-67C5-4A62-954E-8C8B0856A4EF}"/>
            </c:ext>
          </c:extLst>
        </c:ser>
        <c:dLbls>
          <c:showLegendKey val="0"/>
          <c:showVal val="1"/>
          <c:showCatName val="0"/>
          <c:showSerName val="0"/>
          <c:showPercent val="0"/>
          <c:showBubbleSize val="0"/>
        </c:dLbls>
        <c:gapWidth val="30"/>
        <c:overlap val="100"/>
        <c:axId val="45522304"/>
        <c:axId val="45532288"/>
      </c:barChart>
      <c:dateAx>
        <c:axId val="45522304"/>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wrap="none"/>
          <a:lstStyle/>
          <a:p>
            <a:pPr>
              <a:defRPr sz="900">
                <a:solidFill>
                  <a:schemeClr val="tx1"/>
                </a:solidFill>
                <a:latin typeface="Arial" pitchFamily="34" charset="0"/>
                <a:cs typeface="Arial" pitchFamily="34" charset="0"/>
              </a:defRPr>
            </a:pPr>
            <a:endParaRPr lang="en-US"/>
          </a:p>
        </c:txPr>
        <c:crossAx val="45532288"/>
        <c:crosses val="autoZero"/>
        <c:auto val="0"/>
        <c:lblOffset val="50"/>
        <c:baseTimeUnit val="days"/>
        <c:majorUnit val="1"/>
      </c:dateAx>
      <c:valAx>
        <c:axId val="45532288"/>
        <c:scaling>
          <c:orientation val="minMax"/>
          <c:max val="2"/>
          <c:min val="-26"/>
        </c:scaling>
        <c:delete val="0"/>
        <c:axPos val="b"/>
        <c:numFmt formatCode="0.00" sourceLinked="1"/>
        <c:majorTickMark val="out"/>
        <c:minorTickMark val="none"/>
        <c:tickLblPos val="none"/>
        <c:spPr>
          <a:ln>
            <a:noFill/>
          </a:ln>
        </c:spPr>
        <c:crossAx val="45522304"/>
        <c:crosses val="max"/>
        <c:crossBetween val="between"/>
        <c:majorUnit val="1.0000000000000002E-2"/>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642642938878585"/>
          <c:y val="0.19458234327618812"/>
          <c:w val="0.74363335043207202"/>
          <c:h val="0.75748035025013871"/>
        </c:manualLayout>
      </c:layout>
      <c:barChart>
        <c:barDir val="bar"/>
        <c:grouping val="clustered"/>
        <c:varyColors val="0"/>
        <c:ser>
          <c:idx val="0"/>
          <c:order val="0"/>
          <c:tx>
            <c:strRef>
              <c:f>Sheet1!$B$1</c:f>
              <c:strCache>
                <c:ptCount val="1"/>
                <c:pt idx="0">
                  <c:v>Local currency</c:v>
                </c:pt>
              </c:strCache>
            </c:strRef>
          </c:tx>
          <c:spPr>
            <a:solidFill>
              <a:schemeClr val="bg1">
                <a:lumMod val="85000"/>
              </a:schemeClr>
            </a:solidFill>
          </c:spPr>
          <c:invertIfNegative val="0"/>
          <c:dLbls>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Value</c:v>
                </c:pt>
                <c:pt idx="1">
                  <c:v>Large Cap</c:v>
                </c:pt>
                <c:pt idx="2">
                  <c:v>Growth</c:v>
                </c:pt>
                <c:pt idx="3">
                  <c:v>Small Cap</c:v>
                </c:pt>
              </c:strCache>
            </c:strRef>
          </c:cat>
          <c:val>
            <c:numRef>
              <c:f>Sheet1!$B$2:$B$5</c:f>
              <c:numCache>
                <c:formatCode>#,##0.00;[Red]\-#,##0.00</c:formatCode>
                <c:ptCount val="4"/>
                <c:pt idx="0">
                  <c:v>-11.24</c:v>
                </c:pt>
                <c:pt idx="1">
                  <c:v>-12.05</c:v>
                </c:pt>
                <c:pt idx="2">
                  <c:v>-12.81</c:v>
                </c:pt>
                <c:pt idx="3">
                  <c:v>-15.71</c:v>
                </c:pt>
              </c:numCache>
            </c:numRef>
          </c:val>
          <c:extLst>
            <c:ext xmlns:c16="http://schemas.microsoft.com/office/drawing/2014/chart" uri="{C3380CC4-5D6E-409C-BE32-E72D297353CC}">
              <c16:uniqueId val="{00000000-CB91-4548-891D-3D52B7C6A67F}"/>
            </c:ext>
          </c:extLst>
        </c:ser>
        <c:ser>
          <c:idx val="1"/>
          <c:order val="1"/>
          <c:tx>
            <c:strRef>
              <c:f>Sheet1!$C$1</c:f>
              <c:strCache>
                <c:ptCount val="1"/>
                <c:pt idx="0">
                  <c:v>US currency</c:v>
                </c:pt>
              </c:strCache>
            </c:strRef>
          </c:tx>
          <c:spPr>
            <a:solidFill>
              <a:schemeClr val="bg1">
                <a:lumMod val="65000"/>
              </a:schemeClr>
            </a:solidFill>
          </c:spPr>
          <c:invertIfNegative val="0"/>
          <c:dLbls>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Value</c:v>
                </c:pt>
                <c:pt idx="1">
                  <c:v>Large Cap</c:v>
                </c:pt>
                <c:pt idx="2">
                  <c:v>Growth</c:v>
                </c:pt>
                <c:pt idx="3">
                  <c:v>Small Cap</c:v>
                </c:pt>
              </c:strCache>
            </c:strRef>
          </c:cat>
          <c:val>
            <c:numRef>
              <c:f>Sheet1!$C$2:$C$5</c:f>
              <c:numCache>
                <c:formatCode>#,##0.00;[Red]\-#,##0.00</c:formatCode>
                <c:ptCount val="4"/>
                <c:pt idx="0">
                  <c:v>-12.05</c:v>
                </c:pt>
                <c:pt idx="1">
                  <c:v>-12.78</c:v>
                </c:pt>
                <c:pt idx="2">
                  <c:v>-13.48</c:v>
                </c:pt>
                <c:pt idx="3">
                  <c:v>-16.16</c:v>
                </c:pt>
              </c:numCache>
            </c:numRef>
          </c:val>
          <c:extLst>
            <c:ext xmlns:c16="http://schemas.microsoft.com/office/drawing/2014/chart" uri="{C3380CC4-5D6E-409C-BE32-E72D297353CC}">
              <c16:uniqueId val="{00000001-CB91-4548-891D-3D52B7C6A67F}"/>
            </c:ext>
          </c:extLst>
        </c:ser>
        <c:dLbls>
          <c:showLegendKey val="0"/>
          <c:showVal val="0"/>
          <c:showCatName val="0"/>
          <c:showSerName val="0"/>
          <c:showPercent val="0"/>
          <c:showBubbleSize val="0"/>
        </c:dLbls>
        <c:gapWidth val="80"/>
        <c:axId val="45249280"/>
        <c:axId val="45250816"/>
      </c:barChart>
      <c:catAx>
        <c:axId val="45249280"/>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a:solidFill>
                  <a:schemeClr val="tx1"/>
                </a:solidFill>
                <a:latin typeface="Arial" pitchFamily="34" charset="0"/>
                <a:cs typeface="Arial" pitchFamily="34" charset="0"/>
              </a:defRPr>
            </a:pPr>
            <a:endParaRPr lang="en-US"/>
          </a:p>
        </c:txPr>
        <c:crossAx val="45250816"/>
        <c:crosses val="autoZero"/>
        <c:auto val="1"/>
        <c:lblAlgn val="ctr"/>
        <c:lblOffset val="100"/>
        <c:noMultiLvlLbl val="0"/>
      </c:catAx>
      <c:valAx>
        <c:axId val="45250816"/>
        <c:scaling>
          <c:orientation val="minMax"/>
          <c:max val="1"/>
          <c:min val="-18"/>
        </c:scaling>
        <c:delete val="0"/>
        <c:axPos val="b"/>
        <c:numFmt formatCode="#,##0.00;[Red]\-#,##0.00" sourceLinked="1"/>
        <c:majorTickMark val="none"/>
        <c:minorTickMark val="none"/>
        <c:tickLblPos val="none"/>
        <c:spPr>
          <a:ln>
            <a:noFill/>
          </a:ln>
        </c:spPr>
        <c:crossAx val="45249280"/>
        <c:crosses val="max"/>
        <c:crossBetween val="between"/>
      </c:valAx>
    </c:plotArea>
    <c:legend>
      <c:legendPos val="t"/>
      <c:layout>
        <c:manualLayout>
          <c:xMode val="edge"/>
          <c:yMode val="edge"/>
          <c:x val="0.56995694782756501"/>
          <c:y val="4.0406766859755201E-2"/>
          <c:w val="0.35766120961498499"/>
          <c:h val="8.4244293019866703E-2"/>
        </c:manualLayout>
      </c:layout>
      <c:overlay val="0"/>
      <c:txPr>
        <a:bodyPr/>
        <a:lstStyle/>
        <a:p>
          <a:pPr>
            <a:defRPr sz="900">
              <a:solidFill>
                <a:schemeClr val="bg1">
                  <a:lumMod val="50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962905159411963"/>
          <c:y val="0.10644203101903275"/>
          <c:w val="0.41315735681651189"/>
          <c:h val="0.83779283041252095"/>
        </c:manualLayout>
      </c:layout>
      <c:pieChart>
        <c:varyColors val="1"/>
        <c:ser>
          <c:idx val="0"/>
          <c:order val="0"/>
          <c:tx>
            <c:strRef>
              <c:f>Sheet2!$B$2</c:f>
              <c:strCache>
                <c:ptCount val="1"/>
                <c:pt idx="0">
                  <c:v>Percent</c:v>
                </c:pt>
              </c:strCache>
            </c:strRef>
          </c:tx>
          <c:spPr>
            <a:solidFill>
              <a:schemeClr val="bg1">
                <a:lumMod val="75000"/>
              </a:schemeClr>
            </a:solidFill>
            <a:ln>
              <a:noFill/>
            </a:ln>
            <a:effectLst/>
          </c:spPr>
          <c:dPt>
            <c:idx val="0"/>
            <c:bubble3D val="0"/>
            <c:spPr>
              <a:solidFill>
                <a:schemeClr val="bg1">
                  <a:lumMod val="75000"/>
                </a:schemeClr>
              </a:solidFill>
              <a:ln>
                <a:solidFill>
                  <a:schemeClr val="bg1">
                    <a:lumMod val="75000"/>
                  </a:schemeClr>
                </a:solidFill>
              </a:ln>
              <a:effectLst/>
            </c:spPr>
            <c:extLst>
              <c:ext xmlns:c16="http://schemas.microsoft.com/office/drawing/2014/chart" uri="{C3380CC4-5D6E-409C-BE32-E72D297353CC}">
                <c16:uniqueId val="{00000001-7A4C-4803-A5BA-A2934028544E}"/>
              </c:ext>
            </c:extLst>
          </c:dPt>
          <c:dPt>
            <c:idx val="1"/>
            <c:bubble3D val="0"/>
            <c:spPr>
              <a:solidFill>
                <a:schemeClr val="accent4"/>
              </a:solidFill>
              <a:ln>
                <a:solidFill>
                  <a:schemeClr val="accent4"/>
                </a:solidFill>
              </a:ln>
              <a:effectLst/>
            </c:spPr>
            <c:extLst>
              <c:ext xmlns:c16="http://schemas.microsoft.com/office/drawing/2014/chart" uri="{C3380CC4-5D6E-409C-BE32-E72D297353CC}">
                <c16:uniqueId val="{00000003-7A4C-4803-A5BA-A2934028544E}"/>
              </c:ext>
            </c:extLst>
          </c:dPt>
          <c:dPt>
            <c:idx val="2"/>
            <c:bubble3D val="0"/>
            <c:extLst>
              <c:ext xmlns:c16="http://schemas.microsoft.com/office/drawing/2014/chart" uri="{C3380CC4-5D6E-409C-BE32-E72D297353CC}">
                <c16:uniqueId val="{00000004-7A4C-4803-A5BA-A2934028544E}"/>
              </c:ext>
            </c:extLst>
          </c:dPt>
          <c:dLbls>
            <c:dLbl>
              <c:idx val="0"/>
              <c:delete val="1"/>
              <c:extLst>
                <c:ext xmlns:c15="http://schemas.microsoft.com/office/drawing/2012/chart" uri="{CE6537A1-D6FC-4f65-9D91-7224C49458BB}"/>
                <c:ext xmlns:c16="http://schemas.microsoft.com/office/drawing/2014/chart" uri="{C3380CC4-5D6E-409C-BE32-E72D297353CC}">
                  <c16:uniqueId val="{00000001-7A4C-4803-A5BA-A2934028544E}"/>
                </c:ext>
              </c:extLst>
            </c:dLbl>
            <c:dLbl>
              <c:idx val="1"/>
              <c:layout>
                <c:manualLayout>
                  <c:x val="-9.2415570496494653E-2"/>
                  <c:y val="-0.20729841801700674"/>
                </c:manualLayout>
              </c:layout>
              <c:tx>
                <c:rich>
                  <a:bodyPr/>
                  <a:lstStyle/>
                  <a:p>
                    <a:pPr algn="l">
                      <a:defRPr/>
                    </a:pPr>
                    <a:r>
                      <a:rPr lang="en-US" sz="3200" dirty="0">
                        <a:solidFill>
                          <a:schemeClr val="accent4"/>
                        </a:solidFill>
                      </a:rPr>
                      <a:t>34%</a:t>
                    </a:r>
                  </a:p>
                  <a:p>
                    <a:pPr algn="l">
                      <a:defRPr/>
                    </a:pPr>
                    <a:r>
                      <a:rPr lang="en-US" sz="900" b="1" dirty="0">
                        <a:solidFill>
                          <a:schemeClr val="bg1">
                            <a:lumMod val="50000"/>
                          </a:schemeClr>
                        </a:solidFill>
                      </a:rPr>
                      <a:t>International Developed Market</a:t>
                    </a:r>
                  </a:p>
                  <a:p>
                    <a:pPr algn="l">
                      <a:defRPr/>
                    </a:pPr>
                    <a:r>
                      <a:rPr lang="en-US" sz="900" dirty="0">
                        <a:solidFill>
                          <a:schemeClr val="bg1">
                            <a:lumMod val="50000"/>
                          </a:schemeClr>
                        </a:solidFill>
                      </a:rPr>
                      <a:t>$16.0 trillion</a:t>
                    </a:r>
                  </a:p>
                </c:rich>
              </c:tx>
              <c:numFmt formatCode="0%" sourceLinked="0"/>
              <c:spPr>
                <a:noFill/>
                <a:ln>
                  <a:noFill/>
                </a:ln>
                <a:effectLst/>
              </c:spPr>
              <c:showLegendKey val="0"/>
              <c:showVal val="0"/>
              <c:showCatName val="0"/>
              <c:showSerName val="0"/>
              <c:showPercent val="0"/>
              <c:showBubbleSize val="0"/>
              <c:extLst>
                <c:ext xmlns:c15="http://schemas.microsoft.com/office/drawing/2012/chart" uri="{CE6537A1-D6FC-4f65-9D91-7224C49458BB}">
                  <c15:layout>
                    <c:manualLayout>
                      <c:w val="0.33956792203702579"/>
                      <c:h val="0.58897793132884224"/>
                    </c:manualLayout>
                  </c15:layout>
                </c:ext>
                <c:ext xmlns:c16="http://schemas.microsoft.com/office/drawing/2014/chart" uri="{C3380CC4-5D6E-409C-BE32-E72D297353CC}">
                  <c16:uniqueId val="{00000003-7A4C-4803-A5BA-A2934028544E}"/>
                </c:ext>
              </c:extLst>
            </c:dLbl>
            <c:dLbl>
              <c:idx val="2"/>
              <c:delete val="1"/>
              <c:extLst>
                <c:ext xmlns:c15="http://schemas.microsoft.com/office/drawing/2012/chart" uri="{CE6537A1-D6FC-4f65-9D91-7224C49458BB}"/>
                <c:ext xmlns:c16="http://schemas.microsoft.com/office/drawing/2014/chart" uri="{C3380CC4-5D6E-409C-BE32-E72D297353CC}">
                  <c16:uniqueId val="{00000004-7A4C-4803-A5BA-A2934028544E}"/>
                </c:ext>
              </c:extLst>
            </c:dLbl>
            <c:spPr>
              <a:noFill/>
              <a:ln>
                <a:noFill/>
              </a:ln>
              <a:effectLst/>
            </c:spPr>
            <c:txPr>
              <a:bodyPr/>
              <a:lstStyle/>
              <a:p>
                <a:pPr algn="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Sheet2!$A$2:$A$5</c:f>
              <c:strCache>
                <c:ptCount val="4"/>
                <c:pt idx="0">
                  <c:v>MARKET</c:v>
                </c:pt>
                <c:pt idx="1">
                  <c:v>US</c:v>
                </c:pt>
                <c:pt idx="2">
                  <c:v>International Developed</c:v>
                </c:pt>
                <c:pt idx="3">
                  <c:v>Emerging Markets</c:v>
                </c:pt>
              </c:strCache>
            </c:strRef>
          </c:cat>
          <c:val>
            <c:numRef>
              <c:f>Sheet2!$B$3:$B$5</c:f>
              <c:numCache>
                <c:formatCode>0%</c:formatCode>
                <c:ptCount val="3"/>
                <c:pt idx="0">
                  <c:v>0.53980279222025895</c:v>
                </c:pt>
                <c:pt idx="1">
                  <c:v>0.34369023564990092</c:v>
                </c:pt>
                <c:pt idx="2">
                  <c:v>0.11650697212984014</c:v>
                </c:pt>
              </c:numCache>
            </c:numRef>
          </c:val>
          <c:extLst>
            <c:ext xmlns:c16="http://schemas.microsoft.com/office/drawing/2014/chart" uri="{C3380CC4-5D6E-409C-BE32-E72D297353CC}">
              <c16:uniqueId val="{00000005-7A4C-4803-A5BA-A2934028544E}"/>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91909837438427"/>
          <c:y val="0.23015637367377695"/>
          <c:w val="0.7199751279338491"/>
          <c:h val="0.72190636925933205"/>
        </c:manualLayout>
      </c:layout>
      <c:barChart>
        <c:barDir val="bar"/>
        <c:grouping val="clustered"/>
        <c:varyColors val="0"/>
        <c:ser>
          <c:idx val="0"/>
          <c:order val="0"/>
          <c:tx>
            <c:strRef>
              <c:f>Sheet1!$B$1</c:f>
              <c:strCache>
                <c:ptCount val="1"/>
                <c:pt idx="0">
                  <c:v>Local currency</c:v>
                </c:pt>
              </c:strCache>
            </c:strRef>
          </c:tx>
          <c:spPr>
            <a:solidFill>
              <a:schemeClr val="bg1">
                <a:lumMod val="85000"/>
              </a:schemeClr>
            </a:solidFill>
          </c:spPr>
          <c:invertIfNegative val="0"/>
          <c:dLbls>
            <c:numFmt formatCode="0.00;[Red]\-0.00" sourceLinked="0"/>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Value</c:v>
                </c:pt>
                <c:pt idx="1">
                  <c:v>Small Cap</c:v>
                </c:pt>
                <c:pt idx="2">
                  <c:v>Large Cap</c:v>
                </c:pt>
                <c:pt idx="3">
                  <c:v>Growth</c:v>
                </c:pt>
              </c:strCache>
            </c:strRef>
          </c:cat>
          <c:val>
            <c:numRef>
              <c:f>Sheet1!$B$2:$B$5</c:f>
              <c:numCache>
                <c:formatCode>0.00</c:formatCode>
                <c:ptCount val="4"/>
                <c:pt idx="0">
                  <c:v>-6.68</c:v>
                </c:pt>
                <c:pt idx="1">
                  <c:v>-7.29</c:v>
                </c:pt>
                <c:pt idx="2">
                  <c:v>-7.43</c:v>
                </c:pt>
                <c:pt idx="3">
                  <c:v>-8.19</c:v>
                </c:pt>
              </c:numCache>
            </c:numRef>
          </c:val>
          <c:extLst>
            <c:ext xmlns:c16="http://schemas.microsoft.com/office/drawing/2014/chart" uri="{C3380CC4-5D6E-409C-BE32-E72D297353CC}">
              <c16:uniqueId val="{00000000-F7FF-49E9-9797-0CEA70CF829D}"/>
            </c:ext>
          </c:extLst>
        </c:ser>
        <c:ser>
          <c:idx val="1"/>
          <c:order val="1"/>
          <c:tx>
            <c:strRef>
              <c:f>Sheet1!$C$1</c:f>
              <c:strCache>
                <c:ptCount val="1"/>
                <c:pt idx="0">
                  <c:v>US currency</c:v>
                </c:pt>
              </c:strCache>
            </c:strRef>
          </c:tx>
          <c:spPr>
            <a:solidFill>
              <a:schemeClr val="bg1">
                <a:lumMod val="65000"/>
              </a:schemeClr>
            </a:solidFill>
          </c:spPr>
          <c:invertIfNegative val="0"/>
          <c:dLbls>
            <c:numFmt formatCode="0.00;[Red]\-0.00" sourceLinked="0"/>
            <c:spPr>
              <a:noFill/>
              <a:ln>
                <a:noFill/>
              </a:ln>
              <a:effectLst/>
            </c:spPr>
            <c:txPr>
              <a:bodyPr/>
              <a:lstStyle/>
              <a:p>
                <a:pPr>
                  <a:defRPr sz="9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Value</c:v>
                </c:pt>
                <c:pt idx="1">
                  <c:v>Small Cap</c:v>
                </c:pt>
                <c:pt idx="2">
                  <c:v>Large Cap</c:v>
                </c:pt>
                <c:pt idx="3">
                  <c:v>Growth</c:v>
                </c:pt>
              </c:strCache>
            </c:strRef>
          </c:cat>
          <c:val>
            <c:numRef>
              <c:f>Sheet1!$C$2:$C$5</c:f>
              <c:numCache>
                <c:formatCode>0.00</c:formatCode>
                <c:ptCount val="4"/>
                <c:pt idx="0">
                  <c:v>-6.75</c:v>
                </c:pt>
                <c:pt idx="1">
                  <c:v>-7.18</c:v>
                </c:pt>
                <c:pt idx="2">
                  <c:v>-7.47</c:v>
                </c:pt>
                <c:pt idx="3">
                  <c:v>-8.2200000000000006</c:v>
                </c:pt>
              </c:numCache>
            </c:numRef>
          </c:val>
          <c:extLst>
            <c:ext xmlns:c16="http://schemas.microsoft.com/office/drawing/2014/chart" uri="{C3380CC4-5D6E-409C-BE32-E72D297353CC}">
              <c16:uniqueId val="{00000001-F7FF-49E9-9797-0CEA70CF829D}"/>
            </c:ext>
          </c:extLst>
        </c:ser>
        <c:dLbls>
          <c:showLegendKey val="0"/>
          <c:showVal val="0"/>
          <c:showCatName val="0"/>
          <c:showSerName val="0"/>
          <c:showPercent val="0"/>
          <c:showBubbleSize val="0"/>
        </c:dLbls>
        <c:gapWidth val="80"/>
        <c:axId val="45320832"/>
        <c:axId val="45344256"/>
      </c:barChart>
      <c:catAx>
        <c:axId val="45320832"/>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a:solidFill>
                  <a:schemeClr val="tx1"/>
                </a:solidFill>
                <a:latin typeface="Arial" pitchFamily="34" charset="0"/>
                <a:cs typeface="Arial" pitchFamily="34" charset="0"/>
              </a:defRPr>
            </a:pPr>
            <a:endParaRPr lang="en-US"/>
          </a:p>
        </c:txPr>
        <c:crossAx val="45344256"/>
        <c:crosses val="autoZero"/>
        <c:auto val="1"/>
        <c:lblAlgn val="ctr"/>
        <c:lblOffset val="100"/>
        <c:noMultiLvlLbl val="0"/>
      </c:catAx>
      <c:valAx>
        <c:axId val="45344256"/>
        <c:scaling>
          <c:orientation val="minMax"/>
          <c:max val="1"/>
          <c:min val="-9.5"/>
        </c:scaling>
        <c:delete val="0"/>
        <c:axPos val="b"/>
        <c:numFmt formatCode="0.00" sourceLinked="1"/>
        <c:majorTickMark val="none"/>
        <c:minorTickMark val="none"/>
        <c:tickLblPos val="none"/>
        <c:spPr>
          <a:ln>
            <a:noFill/>
          </a:ln>
        </c:spPr>
        <c:crossAx val="45320832"/>
        <c:crosses val="max"/>
        <c:crossBetween val="between"/>
      </c:valAx>
    </c:plotArea>
    <c:legend>
      <c:legendPos val="t"/>
      <c:layout>
        <c:manualLayout>
          <c:xMode val="edge"/>
          <c:yMode val="edge"/>
          <c:x val="0.56995694782756501"/>
          <c:y val="4.0406766859755201E-2"/>
          <c:w val="0.35766120961498499"/>
          <c:h val="8.4244293019866703E-2"/>
        </c:manualLayout>
      </c:layout>
      <c:overlay val="0"/>
      <c:txPr>
        <a:bodyPr/>
        <a:lstStyle/>
        <a:p>
          <a:pPr>
            <a:defRPr sz="900">
              <a:solidFill>
                <a:schemeClr val="bg1">
                  <a:lumMod val="50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drawing1.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49629" y="3723728"/>
          <a:ext cx="889000" cy="4699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49629" y="3723728"/>
          <a:ext cx="889000" cy="4699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0.08064</cdr:x>
      <cdr:y>0.84373</cdr:y>
    </cdr:from>
    <cdr:to>
      <cdr:x>0.12237</cdr:x>
      <cdr:y>0.98971</cdr:y>
    </cdr:to>
    <cdr:sp macro="" textlink="">
      <cdr:nvSpPr>
        <cdr:cNvPr id="6" name="TextBox 16"/>
        <cdr:cNvSpPr txBox="1"/>
      </cdr:nvSpPr>
      <cdr:spPr>
        <a:xfrm xmlns:a="http://schemas.openxmlformats.org/drawingml/2006/main">
          <a:off x="223067" y="1601016"/>
          <a:ext cx="115416" cy="276999"/>
        </a:xfrm>
        <a:prstGeom xmlns:a="http://schemas.openxmlformats.org/drawingml/2006/main" prst="rect">
          <a:avLst/>
        </a:prstGeom>
        <a:noFill xmlns:a="http://schemas.openxmlformats.org/drawingml/2006/main"/>
      </cdr:spPr>
      <cdr:txBody>
        <a:bodyPr xmlns:a="http://schemas.openxmlformats.org/drawingml/2006/main" wrap="non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dirty="0"/>
            <a:t>1</a:t>
          </a:r>
          <a:br>
            <a:rPr lang="en-US" sz="900" dirty="0"/>
          </a:br>
          <a:r>
            <a:rPr lang="en-US" sz="900" dirty="0"/>
            <a:t>Yr</a:t>
          </a:r>
        </a:p>
      </cdr:txBody>
    </cdr:sp>
  </cdr:relSizeAnchor>
  <cdr:relSizeAnchor xmlns:cdr="http://schemas.openxmlformats.org/drawingml/2006/chartDrawing">
    <cdr:from>
      <cdr:x>0.17706</cdr:x>
      <cdr:y>0.84373</cdr:y>
    </cdr:from>
    <cdr:to>
      <cdr:x>0.21879</cdr:x>
      <cdr:y>0.98971</cdr:y>
    </cdr:to>
    <cdr:sp macro="" textlink="">
      <cdr:nvSpPr>
        <cdr:cNvPr id="7" name="TextBox 22"/>
        <cdr:cNvSpPr txBox="1"/>
      </cdr:nvSpPr>
      <cdr:spPr>
        <a:xfrm xmlns:a="http://schemas.openxmlformats.org/drawingml/2006/main">
          <a:off x="489767" y="1601016"/>
          <a:ext cx="115416" cy="276999"/>
        </a:xfrm>
        <a:prstGeom xmlns:a="http://schemas.openxmlformats.org/drawingml/2006/main" prst="rect">
          <a:avLst/>
        </a:prstGeom>
        <a:noFill xmlns:a="http://schemas.openxmlformats.org/drawingml/2006/main"/>
      </cdr:spPr>
      <cdr:txBody>
        <a:bodyPr xmlns:a="http://schemas.openxmlformats.org/drawingml/2006/main" wrap="non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dirty="0"/>
            <a:t>5</a:t>
          </a:r>
          <a:br>
            <a:rPr lang="en-US" sz="900" dirty="0"/>
          </a:br>
          <a:r>
            <a:rPr lang="en-US" sz="900" dirty="0"/>
            <a:t>Yr</a:t>
          </a:r>
        </a:p>
      </cdr:txBody>
    </cdr:sp>
  </cdr:relSizeAnchor>
  <cdr:relSizeAnchor xmlns:cdr="http://schemas.openxmlformats.org/drawingml/2006/chartDrawing">
    <cdr:from>
      <cdr:x>0.30218</cdr:x>
      <cdr:y>0.84373</cdr:y>
    </cdr:from>
    <cdr:to>
      <cdr:x>0.34854</cdr:x>
      <cdr:y>0.98971</cdr:y>
    </cdr:to>
    <cdr:sp macro="" textlink="">
      <cdr:nvSpPr>
        <cdr:cNvPr id="8" name="TextBox 24"/>
        <cdr:cNvSpPr txBox="1"/>
      </cdr:nvSpPr>
      <cdr:spPr>
        <a:xfrm xmlns:a="http://schemas.openxmlformats.org/drawingml/2006/main">
          <a:off x="994248" y="2155891"/>
          <a:ext cx="152536" cy="373007"/>
        </a:xfrm>
        <a:prstGeom xmlns:a="http://schemas.openxmlformats.org/drawingml/2006/main" prst="rect">
          <a:avLst/>
        </a:prstGeom>
        <a:noFill xmlns:a="http://schemas.openxmlformats.org/drawingml/2006/main"/>
      </cdr:spPr>
      <cdr:txBody>
        <a:bodyPr xmlns:a="http://schemas.openxmlformats.org/drawingml/2006/main" wrap="non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dirty="0"/>
            <a:t>10</a:t>
          </a:r>
          <a:br>
            <a:rPr lang="en-US" sz="900" dirty="0"/>
          </a:br>
          <a:r>
            <a:rPr lang="en-US" sz="900" dirty="0"/>
            <a:t>Yr</a:t>
          </a:r>
        </a:p>
      </cdr:txBody>
    </cdr:sp>
  </cdr:relSizeAnchor>
  <cdr:relSizeAnchor xmlns:cdr="http://schemas.openxmlformats.org/drawingml/2006/chartDrawing">
    <cdr:from>
      <cdr:x>0.67333</cdr:x>
      <cdr:y>0.84373</cdr:y>
    </cdr:from>
    <cdr:to>
      <cdr:x>0.71969</cdr:x>
      <cdr:y>0.98971</cdr:y>
    </cdr:to>
    <cdr:sp macro="" textlink="">
      <cdr:nvSpPr>
        <cdr:cNvPr id="9" name="TextBox 25"/>
        <cdr:cNvSpPr txBox="1"/>
      </cdr:nvSpPr>
      <cdr:spPr>
        <a:xfrm xmlns:a="http://schemas.openxmlformats.org/drawingml/2006/main">
          <a:off x="2215436" y="1978222"/>
          <a:ext cx="152536" cy="342267"/>
        </a:xfrm>
        <a:prstGeom xmlns:a="http://schemas.openxmlformats.org/drawingml/2006/main" prst="rect">
          <a:avLst/>
        </a:prstGeom>
        <a:noFill xmlns:a="http://schemas.openxmlformats.org/drawingml/2006/main"/>
      </cdr:spPr>
      <cdr:txBody>
        <a:bodyPr xmlns:a="http://schemas.openxmlformats.org/drawingml/2006/main" wrap="non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dirty="0"/>
            <a:t>30</a:t>
          </a:r>
          <a:br>
            <a:rPr lang="en-US" sz="900" dirty="0"/>
          </a:br>
          <a:r>
            <a:rPr lang="en-US" sz="900" dirty="0"/>
            <a:t>Yr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043344" cy="465456"/>
          </a:xfrm>
          <a:prstGeom prst="rect">
            <a:avLst/>
          </a:prstGeom>
        </p:spPr>
        <p:txBody>
          <a:bodyPr vert="horz" lIns="92394" tIns="46200" rIns="92394" bIns="46200" rtlCol="0"/>
          <a:lstStyle>
            <a:lvl1pPr algn="l">
              <a:defRPr sz="1100"/>
            </a:lvl1pPr>
          </a:lstStyle>
          <a:p>
            <a:endParaRPr lang="en-US" dirty="0"/>
          </a:p>
        </p:txBody>
      </p:sp>
      <p:sp>
        <p:nvSpPr>
          <p:cNvPr id="3" name="Date Placeholder 2"/>
          <p:cNvSpPr>
            <a:spLocks noGrp="1"/>
          </p:cNvSpPr>
          <p:nvPr>
            <p:ph type="dt" idx="1"/>
          </p:nvPr>
        </p:nvSpPr>
        <p:spPr>
          <a:xfrm>
            <a:off x="3978137" y="10"/>
            <a:ext cx="3043344" cy="465456"/>
          </a:xfrm>
          <a:prstGeom prst="rect">
            <a:avLst/>
          </a:prstGeom>
        </p:spPr>
        <p:txBody>
          <a:bodyPr vert="horz" lIns="92394" tIns="46200" rIns="92394" bIns="46200" rtlCol="0"/>
          <a:lstStyle>
            <a:lvl1pPr algn="r">
              <a:defRPr sz="1100"/>
            </a:lvl1pPr>
          </a:lstStyle>
          <a:p>
            <a:fld id="{86CEC522-08D6-41D7-BD17-4A764ED892E3}" type="datetimeFigureOut">
              <a:rPr lang="en-US" smtClean="0"/>
              <a:pPr/>
              <a:t>1/18/2019</a:t>
            </a:fld>
            <a:endParaRPr lang="en-US" dirty="0"/>
          </a:p>
        </p:txBody>
      </p:sp>
      <p:sp>
        <p:nvSpPr>
          <p:cNvPr id="4" name="Slide Image Placeholder 3"/>
          <p:cNvSpPr>
            <a:spLocks noGrp="1" noRot="1" noChangeAspect="1"/>
          </p:cNvSpPr>
          <p:nvPr>
            <p:ph type="sldImg" idx="2"/>
          </p:nvPr>
        </p:nvSpPr>
        <p:spPr>
          <a:xfrm>
            <a:off x="1252538" y="696913"/>
            <a:ext cx="4518025" cy="3492500"/>
          </a:xfrm>
          <a:prstGeom prst="rect">
            <a:avLst/>
          </a:prstGeom>
          <a:noFill/>
          <a:ln w="12700">
            <a:solidFill>
              <a:prstClr val="black"/>
            </a:solidFill>
          </a:ln>
        </p:spPr>
        <p:txBody>
          <a:bodyPr vert="horz" lIns="92394" tIns="46200" rIns="92394" bIns="46200" rtlCol="0" anchor="ctr"/>
          <a:lstStyle/>
          <a:p>
            <a:endParaRPr lang="en-US" dirty="0"/>
          </a:p>
        </p:txBody>
      </p:sp>
      <p:sp>
        <p:nvSpPr>
          <p:cNvPr id="5" name="Notes Placeholder 4"/>
          <p:cNvSpPr>
            <a:spLocks noGrp="1"/>
          </p:cNvSpPr>
          <p:nvPr>
            <p:ph type="body" sz="quarter" idx="3"/>
          </p:nvPr>
        </p:nvSpPr>
        <p:spPr>
          <a:xfrm>
            <a:off x="702310" y="4421833"/>
            <a:ext cx="5618480" cy="4189096"/>
          </a:xfrm>
          <a:prstGeom prst="rect">
            <a:avLst/>
          </a:prstGeom>
        </p:spPr>
        <p:txBody>
          <a:bodyPr vert="horz" lIns="92394" tIns="46200" rIns="92394" bIns="462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842039"/>
            <a:ext cx="3043344" cy="465456"/>
          </a:xfrm>
          <a:prstGeom prst="rect">
            <a:avLst/>
          </a:prstGeom>
        </p:spPr>
        <p:txBody>
          <a:bodyPr vert="horz" lIns="92394" tIns="46200" rIns="92394" bIns="46200"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78137" y="8842039"/>
            <a:ext cx="3043344" cy="465456"/>
          </a:xfrm>
          <a:prstGeom prst="rect">
            <a:avLst/>
          </a:prstGeom>
        </p:spPr>
        <p:txBody>
          <a:bodyPr vert="horz" lIns="92394" tIns="46200" rIns="92394" bIns="46200" rtlCol="0" anchor="b"/>
          <a:lstStyle>
            <a:lvl1pPr algn="r">
              <a:defRPr sz="1100"/>
            </a:lvl1pPr>
          </a:lstStyle>
          <a:p>
            <a:fld id="{C026C3DD-909A-435F-A8A6-9918FB0A88D5}" type="slidenum">
              <a:rPr lang="en-US" smtClean="0"/>
              <a:pPr/>
              <a:t>‹#›</a:t>
            </a:fld>
            <a:endParaRPr lang="en-US" dirty="0"/>
          </a:p>
        </p:txBody>
      </p:sp>
    </p:spTree>
    <p:extLst>
      <p:ext uri="{BB962C8B-B14F-4D97-AF65-F5344CB8AC3E}">
        <p14:creationId xmlns:p14="http://schemas.microsoft.com/office/powerpoint/2010/main" val="2509161024"/>
      </p:ext>
    </p:extLst>
  </p:cSld>
  <p:clrMap bg1="lt1" tx1="dk1" bg2="lt2" tx2="dk2" accent1="accent1" accent2="accent2" accent3="accent3" accent4="accent4" accent5="accent5" accent6="accent6" hlink="hlink" folHlink="folHlink"/>
  <p:notesStyle>
    <a:lvl1pPr marL="0" algn="l" defTabSz="913866" rtl="0" eaLnBrk="1" latinLnBrk="0" hangingPunct="1">
      <a:defRPr sz="1200" kern="1200">
        <a:solidFill>
          <a:schemeClr val="tx1"/>
        </a:solidFill>
        <a:latin typeface="+mn-lt"/>
        <a:ea typeface="+mn-ea"/>
        <a:cs typeface="+mn-cs"/>
      </a:defRPr>
    </a:lvl1pPr>
    <a:lvl2pPr marL="456932" algn="l" defTabSz="913866" rtl="0" eaLnBrk="1" latinLnBrk="0" hangingPunct="1">
      <a:defRPr sz="1200" kern="1200">
        <a:solidFill>
          <a:schemeClr val="tx1"/>
        </a:solidFill>
        <a:latin typeface="+mn-lt"/>
        <a:ea typeface="+mn-ea"/>
        <a:cs typeface="+mn-cs"/>
      </a:defRPr>
    </a:lvl2pPr>
    <a:lvl3pPr marL="913866" algn="l" defTabSz="913866" rtl="0" eaLnBrk="1" latinLnBrk="0" hangingPunct="1">
      <a:defRPr sz="1200" kern="1200">
        <a:solidFill>
          <a:schemeClr val="tx1"/>
        </a:solidFill>
        <a:latin typeface="+mn-lt"/>
        <a:ea typeface="+mn-ea"/>
        <a:cs typeface="+mn-cs"/>
      </a:defRPr>
    </a:lvl3pPr>
    <a:lvl4pPr marL="1370798" algn="l" defTabSz="913866" rtl="0" eaLnBrk="1" latinLnBrk="0" hangingPunct="1">
      <a:defRPr sz="1200" kern="1200">
        <a:solidFill>
          <a:schemeClr val="tx1"/>
        </a:solidFill>
        <a:latin typeface="+mn-lt"/>
        <a:ea typeface="+mn-ea"/>
        <a:cs typeface="+mn-cs"/>
      </a:defRPr>
    </a:lvl4pPr>
    <a:lvl5pPr marL="1827730" algn="l" defTabSz="913866" rtl="0" eaLnBrk="1" latinLnBrk="0" hangingPunct="1">
      <a:defRPr sz="1200" kern="1200">
        <a:solidFill>
          <a:schemeClr val="tx1"/>
        </a:solidFill>
        <a:latin typeface="+mn-lt"/>
        <a:ea typeface="+mn-ea"/>
        <a:cs typeface="+mn-cs"/>
      </a:defRPr>
    </a:lvl5pPr>
    <a:lvl6pPr marL="2284663" algn="l" defTabSz="913866" rtl="0" eaLnBrk="1" latinLnBrk="0" hangingPunct="1">
      <a:defRPr sz="1200" kern="1200">
        <a:solidFill>
          <a:schemeClr val="tx1"/>
        </a:solidFill>
        <a:latin typeface="+mn-lt"/>
        <a:ea typeface="+mn-ea"/>
        <a:cs typeface="+mn-cs"/>
      </a:defRPr>
    </a:lvl6pPr>
    <a:lvl7pPr marL="2741597" algn="l" defTabSz="913866" rtl="0" eaLnBrk="1" latinLnBrk="0" hangingPunct="1">
      <a:defRPr sz="1200" kern="1200">
        <a:solidFill>
          <a:schemeClr val="tx1"/>
        </a:solidFill>
        <a:latin typeface="+mn-lt"/>
        <a:ea typeface="+mn-ea"/>
        <a:cs typeface="+mn-cs"/>
      </a:defRPr>
    </a:lvl7pPr>
    <a:lvl8pPr marL="3198529" algn="l" defTabSz="913866" rtl="0" eaLnBrk="1" latinLnBrk="0" hangingPunct="1">
      <a:defRPr sz="1200" kern="1200">
        <a:solidFill>
          <a:schemeClr val="tx1"/>
        </a:solidFill>
        <a:latin typeface="+mn-lt"/>
        <a:ea typeface="+mn-ea"/>
        <a:cs typeface="+mn-cs"/>
      </a:defRPr>
    </a:lvl8pPr>
    <a:lvl9pPr marL="3655462" algn="l" defTabSz="9138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ts val="0"/>
              </a:spcBef>
              <a:spcAft>
                <a:spcPts val="0"/>
              </a:spcAft>
              <a:buClrTx/>
              <a:buSzTx/>
              <a:buFontTx/>
              <a:buNone/>
              <a:tabLst/>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ts val="0"/>
                </a:spcBef>
                <a:spcAft>
                  <a:spcPts val="0"/>
                </a:spcAft>
                <a:buClrTx/>
                <a:buSzTx/>
                <a:buFontTx/>
                <a:buNone/>
                <a:tabLst/>
                <a:defRPr/>
              </a:pPr>
              <a:t>1</a:t>
            </a:fld>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8280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567263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02004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4010200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229827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pPr/>
              <a:t>2</a:t>
            </a:fld>
            <a:endParaRPr lang="en-US" dirty="0"/>
          </a:p>
        </p:txBody>
      </p:sp>
    </p:spTree>
    <p:extLst>
      <p:ext uri="{BB962C8B-B14F-4D97-AF65-F5344CB8AC3E}">
        <p14:creationId xmlns:p14="http://schemas.microsoft.com/office/powerpoint/2010/main" val="106399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pPr/>
              <a:t>3</a:t>
            </a:fld>
            <a:endParaRPr lang="en-US" dirty="0"/>
          </a:p>
        </p:txBody>
      </p:sp>
    </p:spTree>
    <p:extLst>
      <p:ext uri="{BB962C8B-B14F-4D97-AF65-F5344CB8AC3E}">
        <p14:creationId xmlns:p14="http://schemas.microsoft.com/office/powerpoint/2010/main" val="414940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ts val="0"/>
              </a:spcBef>
              <a:spcAft>
                <a:spcPts val="0"/>
              </a:spcAft>
              <a:buClrTx/>
              <a:buSzTx/>
              <a:buFontTx/>
              <a:buNone/>
              <a:tabLst/>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mn-ea"/>
                <a:cs typeface="+mn-cs"/>
              </a:rPr>
              <a:pPr marL="0" marR="0" lvl="0" indent="0" algn="r" defTabSz="982997"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2162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pPr/>
              <a:t>5</a:t>
            </a:fld>
            <a:endParaRPr lang="en-US" dirty="0"/>
          </a:p>
        </p:txBody>
      </p:sp>
    </p:spTree>
    <p:extLst>
      <p:ext uri="{BB962C8B-B14F-4D97-AF65-F5344CB8AC3E}">
        <p14:creationId xmlns:p14="http://schemas.microsoft.com/office/powerpoint/2010/main" val="306414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pPr/>
              <a:t>6</a:t>
            </a:fld>
            <a:endParaRPr lang="en-US" dirty="0"/>
          </a:p>
        </p:txBody>
      </p:sp>
    </p:spTree>
    <p:extLst>
      <p:ext uri="{BB962C8B-B14F-4D97-AF65-F5344CB8AC3E}">
        <p14:creationId xmlns:p14="http://schemas.microsoft.com/office/powerpoint/2010/main" val="1030043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pPr/>
              <a:t>7</a:t>
            </a:fld>
            <a:endParaRPr lang="en-US" dirty="0"/>
          </a:p>
        </p:txBody>
      </p:sp>
    </p:spTree>
    <p:extLst>
      <p:ext uri="{BB962C8B-B14F-4D97-AF65-F5344CB8AC3E}">
        <p14:creationId xmlns:p14="http://schemas.microsoft.com/office/powerpoint/2010/main" val="580782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2523567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955567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dirty="0"/>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dirty="0"/>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dirty="0">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dirty="0"/>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Tree>
    <p:extLst>
      <p:ext uri="{BB962C8B-B14F-4D97-AF65-F5344CB8AC3E}">
        <p14:creationId xmlns:p14="http://schemas.microsoft.com/office/powerpoint/2010/main" val="1987180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2"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14" name="Text Placeholder 13"/>
          <p:cNvSpPr>
            <a:spLocks noGrp="1"/>
          </p:cNvSpPr>
          <p:nvPr>
            <p:ph type="body" sz="quarter" idx="15" hasCustomPrompt="1"/>
          </p:nvPr>
        </p:nvSpPr>
        <p:spPr>
          <a:xfrm>
            <a:off x="594360" y="7134371"/>
            <a:ext cx="851916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6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dirty="0"/>
              <a:t>Overview:</a:t>
            </a:r>
          </a:p>
          <a:p>
            <a:pPr lvl="1"/>
            <a:r>
              <a:rPr lang="en-US" dirty="0"/>
              <a:t>Contents goes here</a:t>
            </a:r>
          </a:p>
          <a:p>
            <a:pPr lvl="1"/>
            <a:r>
              <a:rPr lang="en-US" dirty="0"/>
              <a:t>Contents goes here</a:t>
            </a:r>
          </a:p>
        </p:txBody>
      </p:sp>
      <p:sp>
        <p:nvSpPr>
          <p:cNvPr id="21" name="Text Placeholder 20"/>
          <p:cNvSpPr>
            <a:spLocks noGrp="1"/>
          </p:cNvSpPr>
          <p:nvPr>
            <p:ph type="body" sz="quarter" idx="18"/>
          </p:nvPr>
        </p:nvSpPr>
        <p:spPr>
          <a:xfrm>
            <a:off x="604843" y="1799825"/>
            <a:ext cx="3642042" cy="4808538"/>
          </a:xfrm>
        </p:spPr>
        <p:txBody>
          <a:bodyPr lIns="91388" rIns="0">
            <a:noAutofit/>
          </a:bodyPr>
          <a:lstStyle>
            <a:lvl1pPr marL="0" indent="0">
              <a:lnSpc>
                <a:spcPts val="1500"/>
              </a:lnSpc>
              <a:spcBef>
                <a:spcPts val="1200"/>
              </a:spcBef>
              <a:buFontTx/>
              <a:buNone/>
              <a:defRPr sz="11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a:off x="4479925"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91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 1/2 pg">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2"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14" name="Text Placeholder 13"/>
          <p:cNvSpPr>
            <a:spLocks noGrp="1"/>
          </p:cNvSpPr>
          <p:nvPr>
            <p:ph type="body" sz="quarter" idx="15" hasCustomPrompt="1"/>
          </p:nvPr>
        </p:nvSpPr>
        <p:spPr>
          <a:xfrm>
            <a:off x="594360" y="7134371"/>
            <a:ext cx="8529320" cy="400050"/>
          </a:xfrm>
        </p:spPr>
        <p:txBody>
          <a:bodyPr lIns="91388" tIns="91388"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cxnSp>
        <p:nvCxnSpPr>
          <p:cNvPr id="19" name="Straight Connector 18"/>
          <p:cNvCxnSpPr/>
          <p:nvPr userDrawn="1"/>
        </p:nvCxnSpPr>
        <p:spPr>
          <a:xfrm>
            <a:off x="4479925" y="1881176"/>
            <a:ext cx="0" cy="4808537"/>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0"/>
          <p:cNvSpPr>
            <a:spLocks noGrp="1"/>
          </p:cNvSpPr>
          <p:nvPr>
            <p:ph type="body" sz="quarter" idx="18"/>
          </p:nvPr>
        </p:nvSpPr>
        <p:spPr>
          <a:xfrm>
            <a:off x="604843" y="1790200"/>
            <a:ext cx="3642042" cy="4808538"/>
          </a:xfrm>
        </p:spPr>
        <p:txBody>
          <a:bodyPr lIns="91388" tIns="54833" rIns="0" bIns="54833">
            <a:noAutofit/>
          </a:bodyPr>
          <a:lstStyle>
            <a:lvl1pPr marL="0" indent="0">
              <a:lnSpc>
                <a:spcPts val="1500"/>
              </a:lnSpc>
              <a:spcBef>
                <a:spcPts val="1200"/>
              </a:spcBef>
              <a:buFontTx/>
              <a:buNone/>
              <a:defRPr sz="11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Tree>
    <p:extLst>
      <p:ext uri="{BB962C8B-B14F-4D97-AF65-F5344CB8AC3E}">
        <p14:creationId xmlns:p14="http://schemas.microsoft.com/office/powerpoint/2010/main" val="4144635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dirty="0"/>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94360"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p:nvPr>
        </p:nvSpPr>
        <p:spPr>
          <a:xfrm>
            <a:off x="604837" y="1790200"/>
            <a:ext cx="8904287" cy="4808538"/>
          </a:xfrm>
        </p:spPr>
        <p:txBody>
          <a:bodyPr lIns="91388" tIns="54833" rIns="91388" bIns="54833">
            <a:noAutofit/>
          </a:bodyPr>
          <a:lstStyle>
            <a:lvl1pPr marL="0" indent="0">
              <a:lnSpc>
                <a:spcPts val="1500"/>
              </a:lnSpc>
              <a:spcBef>
                <a:spcPts val="1200"/>
              </a:spcBef>
              <a:buFontTx/>
              <a:buNone/>
              <a:defRPr sz="11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dirty="0"/>
              <a:t>Click to edit Master text styles</a:t>
            </a:r>
          </a:p>
        </p:txBody>
      </p:sp>
      <p:sp>
        <p:nvSpPr>
          <p:cNvPr id="8"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Tree>
    <p:extLst>
      <p:ext uri="{BB962C8B-B14F-4D97-AF65-F5344CB8AC3E}">
        <p14:creationId xmlns:p14="http://schemas.microsoft.com/office/powerpoint/2010/main" val="766886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dirty="0"/>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94360"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hasCustomPrompt="1"/>
          </p:nvPr>
        </p:nvSpPr>
        <p:spPr>
          <a:xfrm>
            <a:off x="604837" y="1790200"/>
            <a:ext cx="8961120" cy="4808538"/>
          </a:xfrm>
        </p:spPr>
        <p:txBody>
          <a:bodyPr lIns="91388" tIns="54833" rIns="91388" bIns="54833" numCol="2" spcCol="365760">
            <a:noAutofit/>
          </a:bodyPr>
          <a:lstStyle>
            <a:lvl1pPr marL="0" indent="0">
              <a:lnSpc>
                <a:spcPct val="110000"/>
              </a:lnSpc>
              <a:spcBef>
                <a:spcPts val="0"/>
              </a:spcBef>
              <a:spcAft>
                <a:spcPts val="900"/>
              </a:spcAft>
              <a:buFontTx/>
              <a:buNone/>
              <a:defRPr sz="950"/>
            </a:lvl1pPr>
            <a:lvl2pPr marL="0" indent="0">
              <a:lnSpc>
                <a:spcPct val="110000"/>
              </a:lnSpc>
              <a:spcBef>
                <a:spcPts val="0"/>
              </a:spcBef>
              <a:buFontTx/>
              <a:buNone/>
              <a:defRPr sz="1100" cap="all" baseline="0">
                <a:solidFill>
                  <a:schemeClr val="tx2"/>
                </a:solidFill>
              </a:defRPr>
            </a:lvl2pPr>
            <a:lvl3pPr marL="0" indent="0">
              <a:lnSpc>
                <a:spcPts val="1800"/>
              </a:lnSpc>
              <a:spcBef>
                <a:spcPts val="0"/>
              </a:spcBef>
              <a:spcAft>
                <a:spcPts val="1200"/>
              </a:spcAft>
              <a:buFontTx/>
              <a:buNone/>
              <a:defRPr sz="1100">
                <a:solidFill>
                  <a:schemeClr val="tx2"/>
                </a:solidFill>
              </a:defRPr>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dirty="0"/>
              <a:t>Click to edit Master text styles</a:t>
            </a:r>
          </a:p>
          <a:p>
            <a:pPr lvl="1"/>
            <a:r>
              <a:rPr lang="en-US" dirty="0"/>
              <a:t>2nd level subhead</a:t>
            </a:r>
          </a:p>
          <a:p>
            <a:pPr lvl="2"/>
            <a:r>
              <a:rPr lang="en-US" dirty="0"/>
              <a:t>3rd intro</a:t>
            </a:r>
          </a:p>
        </p:txBody>
      </p:sp>
      <p:sp>
        <p:nvSpPr>
          <p:cNvPr id="8"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Tree>
    <p:extLst>
      <p:ext uri="{BB962C8B-B14F-4D97-AF65-F5344CB8AC3E}">
        <p14:creationId xmlns:p14="http://schemas.microsoft.com/office/powerpoint/2010/main" val="3994175761"/>
      </p:ext>
    </p:extLst>
  </p:cSld>
  <p:clrMapOvr>
    <a:masterClrMapping/>
  </p:clrMapOvr>
  <p:extLst mod="1">
    <p:ext uri="{DCECCB84-F9BA-43D5-87BE-67443E8EF086}">
      <p15:sldGuideLst xmlns:p15="http://schemas.microsoft.com/office/powerpoint/2012/main">
        <p15:guide id="1" pos="432">
          <p15:clr>
            <a:srgbClr val="FBAE40"/>
          </p15:clr>
        </p15:guide>
        <p15:guide id="2" pos="6072">
          <p15:clr>
            <a:srgbClr val="FBAE40"/>
          </p15:clr>
        </p15:guide>
        <p15:guide id="3" orient="horz" pos="11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amp;A_Title/Subhead &amp; 4 column">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94360"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p:nvPr>
        </p:nvSpPr>
        <p:spPr>
          <a:xfrm>
            <a:off x="3228975" y="1809450"/>
            <a:ext cx="6280149" cy="4808538"/>
          </a:xfrm>
        </p:spPr>
        <p:txBody>
          <a:bodyPr lIns="91388" tIns="54833" rIns="91388" bIns="54833" numCol="3" spcCol="182774">
            <a:noAutofit/>
          </a:bodyPr>
          <a:lstStyle>
            <a:lvl1pPr marL="0" indent="0">
              <a:lnSpc>
                <a:spcPct val="1100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4" name="Text Placeholder 3"/>
          <p:cNvSpPr>
            <a:spLocks noGrp="1"/>
          </p:cNvSpPr>
          <p:nvPr>
            <p:ph type="body" sz="quarter" idx="20"/>
          </p:nvPr>
        </p:nvSpPr>
        <p:spPr>
          <a:xfrm>
            <a:off x="590555" y="1799726"/>
            <a:ext cx="2390775" cy="4876800"/>
          </a:xfrm>
        </p:spPr>
        <p:txBody>
          <a:bodyPr lIns="91388" rIns="91388">
            <a:noAutofit/>
          </a:bodyPr>
          <a:lstStyle>
            <a:lvl1pPr>
              <a:lnSpc>
                <a:spcPts val="1500"/>
              </a:lnSpc>
              <a:spcBef>
                <a:spcPts val="0"/>
              </a:spcBef>
              <a:defRPr sz="1100" b="1">
                <a:solidFill>
                  <a:schemeClr val="tx2"/>
                </a:solidFill>
              </a:defRPr>
            </a:lvl1pPr>
            <a:lvl2pPr marL="0" indent="0">
              <a:lnSpc>
                <a:spcPts val="1500"/>
              </a:lnSpc>
              <a:spcBef>
                <a:spcPts val="0"/>
              </a:spcBef>
              <a:spcAft>
                <a:spcPts val="1200"/>
              </a:spcAft>
              <a:buFontTx/>
              <a:buNone/>
              <a:defRPr sz="1100"/>
            </a:lvl2pPr>
            <a:lvl3pPr marL="182774" indent="-182774">
              <a:lnSpc>
                <a:spcPts val="1500"/>
              </a:lnSpc>
              <a:spcBef>
                <a:spcPts val="0"/>
              </a:spcBef>
              <a:spcAft>
                <a:spcPts val="1200"/>
              </a:spcAft>
              <a:buClr>
                <a:schemeClr val="tx2"/>
              </a:buClr>
              <a:buFont typeface="+mj-lt"/>
              <a:buAutoNum type="alphaUcPeriod"/>
              <a:defRPr sz="1100"/>
            </a:lvl3pPr>
            <a:lvl4pPr>
              <a:lnSpc>
                <a:spcPct val="110000"/>
              </a:lnSpc>
              <a:spcBef>
                <a:spcPts val="0"/>
              </a:spcBef>
              <a:defRPr sz="1100"/>
            </a:lvl4pPr>
            <a:lvl5pPr>
              <a:lnSpc>
                <a:spcPct val="110000"/>
              </a:lnSpc>
              <a:spcBef>
                <a:spcPts val="0"/>
              </a:spcBef>
              <a:defRPr sz="11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7748536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I_Title/Subhead">
    <p:spTree>
      <p:nvGrpSpPr>
        <p:cNvPr id="1" name=""/>
        <p:cNvGrpSpPr/>
        <p:nvPr/>
      </p:nvGrpSpPr>
      <p:grpSpPr>
        <a:xfrm>
          <a:off x="0" y="0"/>
          <a:ext cx="0" cy="0"/>
          <a:chOff x="0" y="0"/>
          <a:chExt cx="0" cy="0"/>
        </a:xfrm>
      </p:grpSpPr>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94360"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8"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4" name="Text Placeholder 3"/>
          <p:cNvSpPr>
            <a:spLocks noGrp="1"/>
          </p:cNvSpPr>
          <p:nvPr>
            <p:ph type="body" sz="quarter" idx="20"/>
          </p:nvPr>
        </p:nvSpPr>
        <p:spPr>
          <a:xfrm>
            <a:off x="602293" y="1798621"/>
            <a:ext cx="2390775" cy="4876800"/>
          </a:xfrm>
        </p:spPr>
        <p:txBody>
          <a:bodyPr lIns="91388" rIns="91388">
            <a:noAutofit/>
          </a:bodyPr>
          <a:lstStyle>
            <a:lvl1pPr>
              <a:lnSpc>
                <a:spcPts val="1500"/>
              </a:lnSpc>
              <a:spcBef>
                <a:spcPts val="1200"/>
              </a:spcBef>
              <a:defRPr sz="1100" b="0">
                <a:solidFill>
                  <a:schemeClr val="tx1"/>
                </a:solidFill>
              </a:defRPr>
            </a:lvl1pPr>
            <a:lvl2pPr marL="0" indent="0">
              <a:lnSpc>
                <a:spcPct val="110000"/>
              </a:lnSpc>
              <a:spcBef>
                <a:spcPts val="0"/>
              </a:spcBef>
              <a:spcAft>
                <a:spcPts val="1200"/>
              </a:spcAft>
              <a:buFontTx/>
              <a:buNone/>
              <a:defRPr sz="1100"/>
            </a:lvl2pPr>
            <a:lvl3pPr marL="182774" indent="-182774">
              <a:lnSpc>
                <a:spcPct val="110000"/>
              </a:lnSpc>
              <a:spcBef>
                <a:spcPts val="0"/>
              </a:spcBef>
              <a:spcAft>
                <a:spcPts val="1200"/>
              </a:spcAft>
              <a:buClr>
                <a:schemeClr val="tx2"/>
              </a:buClr>
              <a:buFont typeface="+mj-lt"/>
              <a:buAutoNum type="alphaUcPeriod"/>
              <a:defRPr sz="1100"/>
            </a:lvl3pPr>
            <a:lvl4pPr>
              <a:lnSpc>
                <a:spcPct val="110000"/>
              </a:lnSpc>
              <a:spcBef>
                <a:spcPts val="0"/>
              </a:spcBef>
              <a:defRPr sz="1100"/>
            </a:lvl4pPr>
            <a:lvl5pPr>
              <a:lnSpc>
                <a:spcPct val="110000"/>
              </a:lnSpc>
              <a:spcBef>
                <a:spcPts val="0"/>
              </a:spcBef>
              <a:defRPr sz="1100"/>
            </a:lvl5pPr>
          </a:lstStyle>
          <a:p>
            <a:pPr lvl="0"/>
            <a:r>
              <a:rPr lang="en-US"/>
              <a:t>Click to edit Master text styles</a:t>
            </a:r>
          </a:p>
        </p:txBody>
      </p:sp>
    </p:spTree>
    <p:extLst>
      <p:ext uri="{BB962C8B-B14F-4D97-AF65-F5344CB8AC3E}">
        <p14:creationId xmlns:p14="http://schemas.microsoft.com/office/powerpoint/2010/main" val="1028497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726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14" name="Text Placeholder 13"/>
          <p:cNvSpPr>
            <a:spLocks noGrp="1"/>
          </p:cNvSpPr>
          <p:nvPr>
            <p:ph type="body" sz="quarter" idx="15" hasCustomPrompt="1"/>
          </p:nvPr>
        </p:nvSpPr>
        <p:spPr>
          <a:xfrm>
            <a:off x="529813" y="7134371"/>
            <a:ext cx="851916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4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dirty="0"/>
              <a:t>Overview:</a:t>
            </a:r>
          </a:p>
          <a:p>
            <a:pPr lvl="1"/>
            <a:r>
              <a:rPr lang="en-US" dirty="0"/>
              <a:t>Contents goes here</a:t>
            </a:r>
          </a:p>
          <a:p>
            <a:pPr lvl="1"/>
            <a:r>
              <a:rPr lang="en-US" dirty="0"/>
              <a:t>Contents goes here</a:t>
            </a:r>
          </a:p>
        </p:txBody>
      </p:sp>
      <p:sp>
        <p:nvSpPr>
          <p:cNvPr id="21" name="Text Placeholder 20"/>
          <p:cNvSpPr>
            <a:spLocks noGrp="1"/>
          </p:cNvSpPr>
          <p:nvPr>
            <p:ph type="body" sz="quarter" idx="18"/>
          </p:nvPr>
        </p:nvSpPr>
        <p:spPr>
          <a:xfrm>
            <a:off x="540295" y="1799825"/>
            <a:ext cx="3642042" cy="4808538"/>
          </a:xfrm>
        </p:spPr>
        <p:txBody>
          <a:bodyPr lIns="91388" rIns="0">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a:off x="4415377"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324685"/>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 1/2 pg">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14" name="Text Placeholder 13"/>
          <p:cNvSpPr>
            <a:spLocks noGrp="1"/>
          </p:cNvSpPr>
          <p:nvPr>
            <p:ph type="body" sz="quarter" idx="15" hasCustomPrompt="1"/>
          </p:nvPr>
        </p:nvSpPr>
        <p:spPr>
          <a:xfrm>
            <a:off x="529812" y="7134371"/>
            <a:ext cx="8529320" cy="400050"/>
          </a:xfrm>
        </p:spPr>
        <p:txBody>
          <a:bodyPr lIns="91388" tIns="91388"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cxnSp>
        <p:nvCxnSpPr>
          <p:cNvPr id="19" name="Straight Connector 18"/>
          <p:cNvCxnSpPr/>
          <p:nvPr userDrawn="1"/>
        </p:nvCxnSpPr>
        <p:spPr>
          <a:xfrm>
            <a:off x="4415377" y="1881176"/>
            <a:ext cx="0" cy="4808537"/>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0"/>
          <p:cNvSpPr>
            <a:spLocks noGrp="1"/>
          </p:cNvSpPr>
          <p:nvPr>
            <p:ph type="body" sz="quarter" idx="18"/>
          </p:nvPr>
        </p:nvSpPr>
        <p:spPr>
          <a:xfrm>
            <a:off x="540295" y="1790200"/>
            <a:ext cx="3642042" cy="4808538"/>
          </a:xfrm>
        </p:spPr>
        <p:txBody>
          <a:bodyPr lIns="91388" tIns="54833" rIns="0"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Tree>
    <p:extLst>
      <p:ext uri="{BB962C8B-B14F-4D97-AF65-F5344CB8AC3E}">
        <p14:creationId xmlns:p14="http://schemas.microsoft.com/office/powerpoint/2010/main" val="54131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dirty="0"/>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dirty="0"/>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Tree>
    <p:extLst>
      <p:ext uri="{BB962C8B-B14F-4D97-AF65-F5344CB8AC3E}">
        <p14:creationId xmlns:p14="http://schemas.microsoft.com/office/powerpoint/2010/main" val="363640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dirty="0"/>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hasCustomPrompt="1"/>
          </p:nvPr>
        </p:nvSpPr>
        <p:spPr>
          <a:xfrm>
            <a:off x="540289" y="1790200"/>
            <a:ext cx="8961120" cy="4808538"/>
          </a:xfrm>
        </p:spPr>
        <p:txBody>
          <a:bodyPr lIns="91388" tIns="54833" rIns="91388" bIns="54833" numCol="2" spcCol="365760">
            <a:noAutofit/>
          </a:bodyPr>
          <a:lstStyle>
            <a:lvl1pPr marL="0" indent="0">
              <a:lnSpc>
                <a:spcPct val="110000"/>
              </a:lnSpc>
              <a:spcBef>
                <a:spcPts val="0"/>
              </a:spcBef>
              <a:spcAft>
                <a:spcPts val="900"/>
              </a:spcAft>
              <a:buFontTx/>
              <a:buNone/>
              <a:defRPr sz="950"/>
            </a:lvl1pPr>
            <a:lvl2pPr marL="0" indent="0">
              <a:lnSpc>
                <a:spcPct val="110000"/>
              </a:lnSpc>
              <a:spcBef>
                <a:spcPts val="600"/>
              </a:spcBef>
              <a:spcAft>
                <a:spcPts val="300"/>
              </a:spcAft>
              <a:buFontTx/>
              <a:buNone/>
              <a:defRPr sz="1000" cap="all" baseline="0">
                <a:solidFill>
                  <a:schemeClr val="tx2"/>
                </a:solidFill>
              </a:defRPr>
            </a:lvl2pPr>
            <a:lvl3pPr marL="0" indent="0">
              <a:lnSpc>
                <a:spcPct val="140000"/>
              </a:lnSpc>
              <a:spcBef>
                <a:spcPts val="0"/>
              </a:spcBef>
              <a:spcAft>
                <a:spcPts val="1200"/>
              </a:spcAft>
              <a:buFontTx/>
              <a:buNone/>
              <a:defRPr sz="1100">
                <a:solidFill>
                  <a:schemeClr val="tx2"/>
                </a:solidFill>
              </a:defRPr>
            </a:lvl3pPr>
            <a:lvl4pPr marL="0" indent="0">
              <a:lnSpc>
                <a:spcPct val="110000"/>
              </a:lnSpc>
              <a:spcBef>
                <a:spcPts val="0"/>
              </a:spcBef>
              <a:buFontTx/>
              <a:buNone/>
              <a:defRPr sz="900">
                <a:solidFill>
                  <a:schemeClr val="tx2"/>
                </a:solidFill>
              </a:defRPr>
            </a:lvl4pPr>
            <a:lvl5pPr marL="0" indent="0">
              <a:lnSpc>
                <a:spcPct val="110000"/>
              </a:lnSpc>
              <a:spcBef>
                <a:spcPts val="599"/>
              </a:spcBef>
              <a:buFontTx/>
              <a:buNone/>
              <a:defRPr sz="1100"/>
            </a:lvl5pPr>
          </a:lstStyle>
          <a:p>
            <a:pPr lvl="0"/>
            <a:r>
              <a:rPr lang="en-US" dirty="0"/>
              <a:t>Click to edit Master text styles</a:t>
            </a:r>
          </a:p>
          <a:p>
            <a:pPr lvl="1"/>
            <a:r>
              <a:rPr lang="en-US" dirty="0"/>
              <a:t>2nd level subhead</a:t>
            </a:r>
          </a:p>
          <a:p>
            <a:pPr lvl="2"/>
            <a:r>
              <a:rPr lang="en-US" dirty="0"/>
              <a:t>3rd intro</a:t>
            </a:r>
          </a:p>
          <a:p>
            <a:pPr lvl="3"/>
            <a:r>
              <a:rPr lang="en-US" dirty="0"/>
              <a:t>Small sub</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Tree>
    <p:extLst>
      <p:ext uri="{BB962C8B-B14F-4D97-AF65-F5344CB8AC3E}">
        <p14:creationId xmlns:p14="http://schemas.microsoft.com/office/powerpoint/2010/main" val="2540787932"/>
      </p:ext>
    </p:extLst>
  </p:cSld>
  <p:clrMapOvr>
    <a:masterClrMapping/>
  </p:clrMapOvr>
  <p:extLst mod="1">
    <p:ext uri="{DCECCB84-F9BA-43D5-87BE-67443E8EF086}">
      <p15:sldGuideLst xmlns:p15="http://schemas.microsoft.com/office/powerpoint/2012/main">
        <p15:guide id="3" orient="horz" pos="112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amp;A_Title/Subhead &amp; 4 column">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21" name="Text Placeholder 20"/>
          <p:cNvSpPr>
            <a:spLocks noGrp="1"/>
          </p:cNvSpPr>
          <p:nvPr>
            <p:ph type="body" sz="quarter" idx="18"/>
          </p:nvPr>
        </p:nvSpPr>
        <p:spPr>
          <a:xfrm>
            <a:off x="3228975" y="1809450"/>
            <a:ext cx="6280149" cy="4808538"/>
          </a:xfrm>
        </p:spPr>
        <p:txBody>
          <a:bodyPr lIns="91388" tIns="54833" rIns="91388" bIns="54833" numCol="3" spcCol="182774">
            <a:noAutofit/>
          </a:bodyPr>
          <a:lstStyle>
            <a:lvl1pPr marL="0" indent="0">
              <a:lnSpc>
                <a:spcPct val="1100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dirty="0"/>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4" name="Text Placeholder 3"/>
          <p:cNvSpPr>
            <a:spLocks noGrp="1"/>
          </p:cNvSpPr>
          <p:nvPr>
            <p:ph type="body" sz="quarter" idx="20"/>
          </p:nvPr>
        </p:nvSpPr>
        <p:spPr>
          <a:xfrm>
            <a:off x="526007" y="1799726"/>
            <a:ext cx="2390775" cy="4876800"/>
          </a:xfrm>
        </p:spPr>
        <p:txBody>
          <a:bodyPr lIns="91388" rIns="91388">
            <a:noAutofit/>
          </a:bodyPr>
          <a:lstStyle>
            <a:lvl1pPr>
              <a:lnSpc>
                <a:spcPts val="1500"/>
              </a:lnSpc>
              <a:spcBef>
                <a:spcPts val="0"/>
              </a:spcBef>
              <a:defRPr sz="1000" b="1">
                <a:solidFill>
                  <a:schemeClr val="tx2"/>
                </a:solidFill>
              </a:defRPr>
            </a:lvl1pPr>
            <a:lvl2pPr marL="0" indent="0">
              <a:lnSpc>
                <a:spcPts val="1500"/>
              </a:lnSpc>
              <a:spcBef>
                <a:spcPts val="0"/>
              </a:spcBef>
              <a:spcAft>
                <a:spcPts val="1200"/>
              </a:spcAft>
              <a:buFontTx/>
              <a:buNone/>
              <a:defRPr sz="1000"/>
            </a:lvl2pPr>
            <a:lvl3pPr marL="182774" indent="-182774">
              <a:lnSpc>
                <a:spcPts val="1500"/>
              </a:lnSpc>
              <a:spcBef>
                <a:spcPts val="0"/>
              </a:spcBef>
              <a:spcAft>
                <a:spcPts val="1200"/>
              </a:spcAft>
              <a:buClr>
                <a:schemeClr val="tx2"/>
              </a:buClr>
              <a:buFont typeface="+mj-lt"/>
              <a:buAutoNum type="alphaUcPeriod"/>
              <a:defRPr sz="1000"/>
            </a:lvl3pPr>
            <a:lvl4pPr>
              <a:lnSpc>
                <a:spcPct val="110000"/>
              </a:lnSpc>
              <a:spcBef>
                <a:spcPts val="0"/>
              </a:spcBef>
              <a:defRPr sz="1100"/>
            </a:lvl4pPr>
            <a:lvl5pPr>
              <a:lnSpc>
                <a:spcPct val="110000"/>
              </a:lnSpc>
              <a:spcBef>
                <a:spcPts val="0"/>
              </a:spcBef>
              <a:defRPr sz="11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05905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_Title/Subhead">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ts val="0"/>
              </a:spcBef>
              <a:buNone/>
              <a:defRPr sz="800">
                <a:solidFill>
                  <a:schemeClr val="tx1">
                    <a:lumMod val="65000"/>
                    <a:lumOff val="35000"/>
                  </a:schemeClr>
                </a:solidFill>
                <a:latin typeface="Arial Narrow"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dirty="0"/>
              <a:t>Click to edit footnote </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dirty="0"/>
              <a:t>Click to edit subhead</a:t>
            </a:r>
          </a:p>
        </p:txBody>
      </p:sp>
      <p:sp>
        <p:nvSpPr>
          <p:cNvPr id="4" name="Text Placeholder 3"/>
          <p:cNvSpPr>
            <a:spLocks noGrp="1"/>
          </p:cNvSpPr>
          <p:nvPr>
            <p:ph type="body" sz="quarter" idx="20"/>
          </p:nvPr>
        </p:nvSpPr>
        <p:spPr>
          <a:xfrm>
            <a:off x="537745" y="1798621"/>
            <a:ext cx="2390775" cy="4876800"/>
          </a:xfrm>
        </p:spPr>
        <p:txBody>
          <a:bodyPr lIns="91388" rIns="91388">
            <a:noAutofit/>
          </a:bodyPr>
          <a:lstStyle>
            <a:lvl1pPr>
              <a:lnSpc>
                <a:spcPts val="1500"/>
              </a:lnSpc>
              <a:spcBef>
                <a:spcPts val="1200"/>
              </a:spcBef>
              <a:defRPr sz="1000" b="0">
                <a:solidFill>
                  <a:schemeClr val="tx1"/>
                </a:solidFill>
              </a:defRPr>
            </a:lvl1pPr>
            <a:lvl2pPr marL="0" indent="0">
              <a:lnSpc>
                <a:spcPct val="110000"/>
              </a:lnSpc>
              <a:spcBef>
                <a:spcPts val="0"/>
              </a:spcBef>
              <a:spcAft>
                <a:spcPts val="1200"/>
              </a:spcAft>
              <a:buFontTx/>
              <a:buNone/>
              <a:defRPr sz="1100"/>
            </a:lvl2pPr>
            <a:lvl3pPr marL="182774" indent="-182774">
              <a:lnSpc>
                <a:spcPct val="110000"/>
              </a:lnSpc>
              <a:spcBef>
                <a:spcPts val="0"/>
              </a:spcBef>
              <a:spcAft>
                <a:spcPts val="1200"/>
              </a:spcAft>
              <a:buClr>
                <a:schemeClr val="tx2"/>
              </a:buClr>
              <a:buFont typeface="+mj-lt"/>
              <a:buAutoNum type="alphaUcPeriod"/>
              <a:defRPr sz="1100"/>
            </a:lvl3pPr>
            <a:lvl4pPr>
              <a:lnSpc>
                <a:spcPct val="110000"/>
              </a:lnSpc>
              <a:spcBef>
                <a:spcPts val="0"/>
              </a:spcBef>
              <a:defRPr sz="1100"/>
            </a:lvl4pPr>
            <a:lvl5pPr>
              <a:lnSpc>
                <a:spcPct val="110000"/>
              </a:lnSpc>
              <a:spcBef>
                <a:spcPts val="0"/>
              </a:spcBef>
              <a:defRPr sz="1100"/>
            </a:lvl5pPr>
          </a:lstStyle>
          <a:p>
            <a:pPr lvl="0"/>
            <a:r>
              <a:rPr lang="en-US" dirty="0"/>
              <a:t>Click to edit Master text styles</a:t>
            </a:r>
          </a:p>
        </p:txBody>
      </p:sp>
    </p:spTree>
    <p:extLst>
      <p:ext uri="{BB962C8B-B14F-4D97-AF65-F5344CB8AC3E}">
        <p14:creationId xmlns:p14="http://schemas.microsoft.com/office/powerpoint/2010/main" val="795862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657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dirty="0"/>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dirty="0"/>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dirty="0">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dirty="0"/>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dirty="0"/>
              <a:t>Insert Firm Logo</a:t>
            </a:r>
          </a:p>
        </p:txBody>
      </p:sp>
    </p:spTree>
    <p:extLst>
      <p:ext uri="{BB962C8B-B14F-4D97-AF65-F5344CB8AC3E}">
        <p14:creationId xmlns:p14="http://schemas.microsoft.com/office/powerpoint/2010/main" val="179090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Tree>
    <p:extLst>
      <p:ext uri="{BB962C8B-B14F-4D97-AF65-F5344CB8AC3E}">
        <p14:creationId xmlns:p14="http://schemas.microsoft.com/office/powerpoint/2010/main" val="18012743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3" r:id="rId5"/>
    <p:sldLayoutId id="2147483670" r:id="rId6"/>
    <p:sldLayoutId id="2147483671" r:id="rId7"/>
    <p:sldLayoutId id="2147483672" r:id="rId8"/>
  </p:sldLayoutIdLst>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595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pPr/>
              <a:t>‹#›</a:t>
            </a:fld>
            <a:endParaRPr lang="en-US" dirty="0">
              <a:solidFill>
                <a:prstClr val="white">
                  <a:lumMod val="50000"/>
                </a:prstClr>
              </a:solidFill>
            </a:endParaRPr>
          </a:p>
        </p:txBody>
      </p:sp>
    </p:spTree>
    <p:extLst>
      <p:ext uri="{BB962C8B-B14F-4D97-AF65-F5344CB8AC3E}">
        <p14:creationId xmlns:p14="http://schemas.microsoft.com/office/powerpoint/2010/main" val="328944807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Lst>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10.xml"/><Relationship Id="rId7" Type="http://schemas.openxmlformats.org/officeDocument/2006/relationships/chart" Target="../charts/chart10.xml"/><Relationship Id="rId2" Type="http://schemas.openxmlformats.org/officeDocument/2006/relationships/slideLayout" Target="../slideLayouts/slideLayout3.xml"/><Relationship Id="rId1" Type="http://schemas.openxmlformats.org/officeDocument/2006/relationships/vmlDrawing" Target="../drawings/vmlDrawing5.v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chart" Target="../charts/chart14.xml"/></Relationships>
</file>

<file path=ppt/slides/_rels/slide1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13.xml"/><Relationship Id="rId7" Type="http://schemas.openxmlformats.org/officeDocument/2006/relationships/chart" Target="../charts/chart16.xml"/><Relationship Id="rId2" Type="http://schemas.openxmlformats.org/officeDocument/2006/relationships/slideLayout" Target="../slideLayouts/slideLayout3.xml"/><Relationship Id="rId1" Type="http://schemas.openxmlformats.org/officeDocument/2006/relationships/vmlDrawing" Target="../drawings/vmlDrawing6.vml"/><Relationship Id="rId6" Type="http://schemas.openxmlformats.org/officeDocument/2006/relationships/image" Target="../media/image8.emf"/><Relationship Id="rId5" Type="http://schemas.openxmlformats.org/officeDocument/2006/relationships/oleObject" Target="../embeddings/oleObject6.bin"/><Relationship Id="rId4" Type="http://schemas.openxmlformats.org/officeDocument/2006/relationships/chart" Target="../charts/chart1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2.jpeg"/><Relationship Id="rId2" Type="http://schemas.openxmlformats.org/officeDocument/2006/relationships/slideLayout" Target="../slideLayouts/slideLayout3.xml"/><Relationship Id="rId1" Type="http://schemas.openxmlformats.org/officeDocument/2006/relationships/vmlDrawing" Target="../drawings/vmlDrawing7.vml"/><Relationship Id="rId6" Type="http://schemas.openxmlformats.org/officeDocument/2006/relationships/chart" Target="../charts/chart17.xml"/><Relationship Id="rId5" Type="http://schemas.openxmlformats.org/officeDocument/2006/relationships/image" Target="../media/image9.emf"/><Relationship Id="rId4"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15.xml"/><Relationship Id="rId7" Type="http://schemas.openxmlformats.org/officeDocument/2006/relationships/image" Target="../media/image10.e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chart" Target="../charts/chart19.xml"/><Relationship Id="rId4" Type="http://schemas.openxmlformats.org/officeDocument/2006/relationships/chart" Target="../charts/chart1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3.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2.jpeg"/><Relationship Id="rId5" Type="http://schemas.openxmlformats.org/officeDocument/2006/relationships/image" Target="../media/image4.e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8.xml"/><Relationship Id="rId7" Type="http://schemas.openxmlformats.org/officeDocument/2006/relationships/chart" Target="../charts/chart6.xml"/><Relationship Id="rId2" Type="http://schemas.openxmlformats.org/officeDocument/2006/relationships/slideLayout" Target="../slideLayouts/slideLayout3.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9.xml"/><Relationship Id="rId7" Type="http://schemas.openxmlformats.org/officeDocument/2006/relationships/chart" Target="../charts/chart8.xml"/><Relationship Id="rId2" Type="http://schemas.openxmlformats.org/officeDocument/2006/relationships/slideLayout" Target="../slideLayouts/slideLayout3.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Quarterly Market Review</a:t>
            </a:r>
          </a:p>
        </p:txBody>
      </p:sp>
      <p:sp>
        <p:nvSpPr>
          <p:cNvPr id="8" name="Text Placeholder 7"/>
          <p:cNvSpPr>
            <a:spLocks noGrp="1"/>
          </p:cNvSpPr>
          <p:nvPr>
            <p:ph type="body" sz="quarter" idx="11"/>
          </p:nvPr>
        </p:nvSpPr>
        <p:spPr/>
        <p:txBody>
          <a:bodyPr/>
          <a:lstStyle/>
          <a:p>
            <a:r>
              <a:rPr lang="en-US" dirty="0"/>
              <a:t>Fourth Quarter 2018</a:t>
            </a:r>
          </a:p>
        </p:txBody>
      </p:sp>
      <p:pic>
        <p:nvPicPr>
          <p:cNvPr id="6" name="Picture Placeholder 10" descr="CFP_FNL.jpg"/>
          <p:cNvPicPr>
            <a:picLocks noChangeAspect="1"/>
          </p:cNvPicPr>
          <p:nvPr/>
        </p:nvPicPr>
        <p:blipFill rotWithShape="1">
          <a:blip r:embed="rId3" cstate="print">
            <a:extLst>
              <a:ext uri="{28A0092B-C50C-407E-A947-70E740481C1C}">
                <a14:useLocalDpi xmlns:a14="http://schemas.microsoft.com/office/drawing/2010/main" val="0"/>
              </a:ext>
            </a:extLst>
          </a:blip>
          <a:srcRect l="-2145" t="-7004" r="-7699" b="-3584"/>
          <a:stretch/>
        </p:blipFill>
        <p:spPr>
          <a:xfrm>
            <a:off x="2682771" y="4444774"/>
            <a:ext cx="5556030" cy="1508048"/>
          </a:xfrm>
          <a:prstGeom prst="rect">
            <a:avLst/>
          </a:prstGeom>
        </p:spPr>
      </p:pic>
    </p:spTree>
    <p:extLst>
      <p:ext uri="{BB962C8B-B14F-4D97-AF65-F5344CB8AC3E}">
        <p14:creationId xmlns:p14="http://schemas.microsoft.com/office/powerpoint/2010/main" val="2279996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noFill/>
        </p:spPr>
        <p:txBody>
          <a:bodyPr/>
          <a:lstStyle/>
          <a:p>
            <a:r>
              <a:rPr lang="en-US" dirty="0">
                <a:solidFill>
                  <a:schemeClr val="accent6">
                    <a:lumMod val="75000"/>
                  </a:schemeClr>
                </a:solidFill>
              </a:rPr>
              <a:t>Emerging Markets Stocks</a:t>
            </a:r>
          </a:p>
        </p:txBody>
      </p:sp>
      <p:sp>
        <p:nvSpPr>
          <p:cNvPr id="6" name="Text Placeholder 5"/>
          <p:cNvSpPr>
            <a:spLocks noGrp="1"/>
          </p:cNvSpPr>
          <p:nvPr>
            <p:ph type="body" sz="quarter" idx="14"/>
          </p:nvPr>
        </p:nvSpPr>
        <p:spPr/>
        <p:txBody>
          <a:bodyPr/>
          <a:lstStyle/>
          <a:p>
            <a:pPr lvl="0"/>
            <a:r>
              <a:rPr lang="en-US" dirty="0"/>
              <a:t>Fourth Quarter 2018 Index Returns</a:t>
            </a:r>
          </a:p>
        </p:txBody>
      </p:sp>
      <p:sp>
        <p:nvSpPr>
          <p:cNvPr id="13" name="Text Placeholder 12"/>
          <p:cNvSpPr>
            <a:spLocks noGrp="1"/>
          </p:cNvSpPr>
          <p:nvPr>
            <p:ph type="body" sz="quarter" idx="15"/>
          </p:nvPr>
        </p:nvSpPr>
        <p:spPr>
          <a:xfrm>
            <a:off x="594360" y="6992157"/>
            <a:ext cx="8529320" cy="529272"/>
          </a:xfrm>
        </p:spPr>
        <p:txBody>
          <a:bodyPr/>
          <a:lstStyle/>
          <a:p>
            <a:r>
              <a:rPr lang="en-US" b="1" dirty="0"/>
              <a:t>Past performance is not a guarantee of future results. Indices are not available for direct investment. Index performance does not reflect the expenses associated with the management of an actual portfolio.</a:t>
            </a:r>
            <a:r>
              <a:rPr lang="en-US" dirty="0"/>
              <a:t> Market segment (index representation) as follows: Large Cap (MSCI Emerging Markets Index), Small Cap (MSCI Emerging Markets Small Cap Index), Value (MSCI Emerging Markets Value Index), and Growth (MSCI Emerging Markets Growth Index). All index returns are net of withholding tax on dividends. World Market Cap represented by Russell 3000 Index, MSCI World ex USA IMI Index, and MSCI Emerging Markets IMI Index. MSCI Emerging Markets IMI Index used as the proxy for the emerging market portion of the market. MSCI data © MSCI 2019, all rights reserved. Frank Russell Company is the source and owner of the trademarks, service marks, and copyrights related to the Russell Indexes. </a:t>
            </a:r>
          </a:p>
        </p:txBody>
      </p:sp>
      <p:sp>
        <p:nvSpPr>
          <p:cNvPr id="8" name="Text Placeholder 7"/>
          <p:cNvSpPr>
            <a:spLocks noGrp="1"/>
          </p:cNvSpPr>
          <p:nvPr>
            <p:ph type="body" sz="quarter" idx="18"/>
          </p:nvPr>
        </p:nvSpPr>
        <p:spPr>
          <a:xfrm>
            <a:off x="585792" y="1790701"/>
            <a:ext cx="3689351" cy="2691634"/>
          </a:xfrm>
        </p:spPr>
        <p:txBody>
          <a:bodyPr/>
          <a:lstStyle/>
          <a:p>
            <a:r>
              <a:rPr lang="en-US" dirty="0"/>
              <a:t>In US dollar terms, emerging markets outperformed developed markets, including the US.   </a:t>
            </a:r>
          </a:p>
          <a:p>
            <a:r>
              <a:rPr lang="en-US" dirty="0"/>
              <a:t>Value outperformed growth across large and small cap stocks.</a:t>
            </a:r>
          </a:p>
          <a:p>
            <a:r>
              <a:rPr lang="en-US" dirty="0"/>
              <a:t>Small caps outperformed large caps. </a:t>
            </a:r>
          </a:p>
          <a:p>
            <a:r>
              <a:rPr lang="en-US" dirty="0">
                <a:solidFill>
                  <a:srgbClr val="FF0000"/>
                </a:solidFill>
              </a:rPr>
              <a:t>  </a:t>
            </a:r>
          </a:p>
          <a:p>
            <a:endParaRPr lang="en-US" dirty="0">
              <a:solidFill>
                <a:srgbClr val="FF0000"/>
              </a:solidFill>
            </a:endParaRPr>
          </a:p>
          <a:p>
            <a:r>
              <a:rPr lang="en-US" dirty="0">
                <a:solidFill>
                  <a:srgbClr val="FF0000"/>
                </a:solidFill>
              </a:rPr>
              <a:t>  </a:t>
            </a:r>
          </a:p>
          <a:p>
            <a:endParaRPr lang="en-US" dirty="0">
              <a:solidFill>
                <a:srgbClr val="FF0000"/>
              </a:solidFill>
            </a:endParaRPr>
          </a:p>
          <a:p>
            <a:r>
              <a:rPr lang="en-US" dirty="0">
                <a:solidFill>
                  <a:srgbClr val="FF0000"/>
                </a:solidFill>
              </a:rPr>
              <a:t>  </a:t>
            </a:r>
          </a:p>
          <a:p>
            <a:endParaRPr lang="en-US" dirty="0">
              <a:solidFill>
                <a:srgbClr val="FF0000"/>
              </a:solidFill>
            </a:endParaRPr>
          </a:p>
          <a:p>
            <a:r>
              <a:rPr lang="en-US" dirty="0">
                <a:solidFill>
                  <a:srgbClr val="FF0000"/>
                </a:solidFill>
              </a:rPr>
              <a:t>  </a:t>
            </a:r>
          </a:p>
          <a:p>
            <a:endParaRPr lang="en-US" dirty="0">
              <a:solidFill>
                <a:srgbClr val="FF0000"/>
              </a:solidFill>
            </a:endParaRPr>
          </a:p>
        </p:txBody>
      </p:sp>
      <p:graphicFrame>
        <p:nvGraphicFramePr>
          <p:cNvPr id="65" name="Chart 64"/>
          <p:cNvGraphicFramePr/>
          <p:nvPr>
            <p:extLst>
              <p:ext uri="{D42A27DB-BD31-4B8C-83A1-F6EECF244321}">
                <p14:modId xmlns:p14="http://schemas.microsoft.com/office/powerpoint/2010/main" val="8779547"/>
              </p:ext>
            </p:extLst>
          </p:nvPr>
        </p:nvGraphicFramePr>
        <p:xfrm>
          <a:off x="4617660" y="1790192"/>
          <a:ext cx="5295901" cy="24990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67210441"/>
              </p:ext>
            </p:extLst>
          </p:nvPr>
        </p:nvGraphicFramePr>
        <p:xfrm>
          <a:off x="4648200" y="4644147"/>
          <a:ext cx="4705350" cy="1809750"/>
        </p:xfrm>
        <a:graphic>
          <a:graphicData uri="http://schemas.openxmlformats.org/presentationml/2006/ole">
            <mc:AlternateContent xmlns:mc="http://schemas.openxmlformats.org/markup-compatibility/2006">
              <mc:Choice xmlns:v="urn:schemas-microsoft-com:vml" Requires="v">
                <p:oleObj spid="_x0000_s88638" name="Worksheet" r:id="rId5" imgW="4705446" imgH="1809810" progId="Excel.Sheet.12">
                  <p:embed/>
                </p:oleObj>
              </mc:Choice>
              <mc:Fallback>
                <p:oleObj name="Worksheet" r:id="rId5" imgW="4705446" imgH="1809810" progId="Excel.Sheet.12">
                  <p:embed/>
                  <p:pic>
                    <p:nvPicPr>
                      <p:cNvPr id="0" name=""/>
                      <p:cNvPicPr>
                        <a:picLocks noChangeAspect="1" noChangeArrowheads="1"/>
                      </p:cNvPicPr>
                      <p:nvPr/>
                    </p:nvPicPr>
                    <p:blipFill>
                      <a:blip r:embed="rId6"/>
                      <a:srcRect/>
                      <a:stretch>
                        <a:fillRect/>
                      </a:stretch>
                    </p:blipFill>
                    <p:spPr bwMode="auto">
                      <a:xfrm>
                        <a:off x="4648200" y="4644147"/>
                        <a:ext cx="4705350" cy="1809750"/>
                      </a:xfrm>
                      <a:prstGeom prst="rect">
                        <a:avLst/>
                      </a:prstGeom>
                      <a:noFill/>
                      <a:ln>
                        <a:noFill/>
                      </a:ln>
                      <a:extLst/>
                    </p:spPr>
                  </p:pic>
                </p:oleObj>
              </mc:Fallback>
            </mc:AlternateContent>
          </a:graphicData>
        </a:graphic>
      </p:graphicFrame>
      <p:graphicFrame>
        <p:nvGraphicFramePr>
          <p:cNvPr id="12" name="Chart 11"/>
          <p:cNvGraphicFramePr/>
          <p:nvPr>
            <p:extLst>
              <p:ext uri="{D42A27DB-BD31-4B8C-83A1-F6EECF244321}">
                <p14:modId xmlns:p14="http://schemas.microsoft.com/office/powerpoint/2010/main" val="173261491"/>
              </p:ext>
            </p:extLst>
          </p:nvPr>
        </p:nvGraphicFramePr>
        <p:xfrm>
          <a:off x="609600" y="5062950"/>
          <a:ext cx="4750676" cy="1763101"/>
        </p:xfrm>
        <a:graphic>
          <a:graphicData uri="http://schemas.openxmlformats.org/drawingml/2006/chart">
            <c:chart xmlns:c="http://schemas.openxmlformats.org/drawingml/2006/chart" xmlns:r="http://schemas.openxmlformats.org/officeDocument/2006/relationships" r:id="rId7"/>
          </a:graphicData>
        </a:graphic>
      </p:graphicFrame>
      <p:sp>
        <p:nvSpPr>
          <p:cNvPr id="2" name="Slide Number Placeholder 1"/>
          <p:cNvSpPr>
            <a:spLocks noGrp="1"/>
          </p:cNvSpPr>
          <p:nvPr>
            <p:ph type="sldNum" sz="quarter" idx="12"/>
          </p:nvPr>
        </p:nvSpPr>
        <p:spPr/>
        <p:txBody>
          <a:bodyPr/>
          <a:lstStyle/>
          <a:p>
            <a:fld id="{66F6FF41-5833-4EBF-9145-362BCED2914A}" type="slidenum">
              <a:rPr lang="en-US" smtClean="0">
                <a:solidFill>
                  <a:prstClr val="white">
                    <a:lumMod val="50000"/>
                  </a:prstClr>
                </a:solidFill>
              </a:rPr>
              <a:pPr/>
              <a:t>10</a:t>
            </a:fld>
            <a:endParaRPr lang="en-US" dirty="0">
              <a:solidFill>
                <a:prstClr val="white">
                  <a:lumMod val="50000"/>
                </a:prstClr>
              </a:solidFill>
            </a:endParaRPr>
          </a:p>
        </p:txBody>
      </p:sp>
      <p:grpSp>
        <p:nvGrpSpPr>
          <p:cNvPr id="11" name="Group 10">
            <a:extLst>
              <a:ext uri="{FF2B5EF4-FFF2-40B4-BE49-F238E27FC236}">
                <a16:creationId xmlns:a16="http://schemas.microsoft.com/office/drawing/2014/main" id="{76C3E436-4E30-40AA-8861-2FA753395301}"/>
              </a:ext>
            </a:extLst>
          </p:cNvPr>
          <p:cNvGrpSpPr/>
          <p:nvPr/>
        </p:nvGrpSpPr>
        <p:grpSpPr>
          <a:xfrm>
            <a:off x="4635169" y="1826708"/>
            <a:ext cx="4813631" cy="342590"/>
            <a:chOff x="4635169" y="1826708"/>
            <a:chExt cx="4813631" cy="342590"/>
          </a:xfrm>
        </p:grpSpPr>
        <p:sp>
          <p:nvSpPr>
            <p:cNvPr id="14" name="Content Placeholder 9">
              <a:extLst>
                <a:ext uri="{FF2B5EF4-FFF2-40B4-BE49-F238E27FC236}">
                  <a16:creationId xmlns:a16="http://schemas.microsoft.com/office/drawing/2014/main" id="{DFC2D292-24E0-43C2-96BD-726B80B97F8B}"/>
                </a:ext>
              </a:extLst>
            </p:cNvPr>
            <p:cNvSpPr txBox="1">
              <a:spLocks/>
            </p:cNvSpPr>
            <p:nvPr/>
          </p:nvSpPr>
          <p:spPr>
            <a:xfrm>
              <a:off x="4635169" y="1826708"/>
              <a:ext cx="4441437" cy="342590"/>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Ranked Returns for the Quarter (%)</a:t>
              </a:r>
            </a:p>
            <a:p>
              <a:pPr>
                <a:spcBef>
                  <a:spcPts val="0"/>
                </a:spcBef>
              </a:pPr>
              <a:endParaRPr lang="en-US" sz="1000" b="1" dirty="0">
                <a:solidFill>
                  <a:schemeClr val="tx2"/>
                </a:solidFill>
              </a:endParaRPr>
            </a:p>
          </p:txBody>
        </p:sp>
        <p:cxnSp>
          <p:nvCxnSpPr>
            <p:cNvPr id="15" name="Straight Connector 14">
              <a:extLst>
                <a:ext uri="{FF2B5EF4-FFF2-40B4-BE49-F238E27FC236}">
                  <a16:creationId xmlns:a16="http://schemas.microsoft.com/office/drawing/2014/main" id="{13701C3F-5CAC-41DC-9C88-823CBC5A9D47}"/>
                </a:ext>
              </a:extLst>
            </p:cNvPr>
            <p:cNvCxnSpPr>
              <a:cxnSpLocks/>
            </p:cNvCxnSpPr>
            <p:nvPr/>
          </p:nvCxnSpPr>
          <p:spPr>
            <a:xfrm flipV="1">
              <a:off x="4724400" y="2095051"/>
              <a:ext cx="4724400"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0FFF59CC-A2CB-48E6-8674-6B10021363C3}"/>
              </a:ext>
            </a:extLst>
          </p:cNvPr>
          <p:cNvGrpSpPr/>
          <p:nvPr/>
        </p:nvGrpSpPr>
        <p:grpSpPr>
          <a:xfrm>
            <a:off x="539264" y="4798637"/>
            <a:ext cx="3771481" cy="404896"/>
            <a:chOff x="609600" y="4798637"/>
            <a:chExt cx="3771481" cy="404896"/>
          </a:xfrm>
        </p:grpSpPr>
        <p:cxnSp>
          <p:nvCxnSpPr>
            <p:cNvPr id="17" name="Straight Connector 16">
              <a:extLst>
                <a:ext uri="{FF2B5EF4-FFF2-40B4-BE49-F238E27FC236}">
                  <a16:creationId xmlns:a16="http://schemas.microsoft.com/office/drawing/2014/main" id="{24C61435-4BA4-4EDF-B3FC-F66B2BD20CC6}"/>
                </a:ext>
              </a:extLst>
            </p:cNvPr>
            <p:cNvCxnSpPr/>
            <p:nvPr/>
          </p:nvCxnSpPr>
          <p:spPr>
            <a:xfrm flipV="1">
              <a:off x="688974" y="5057638"/>
              <a:ext cx="3605214"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Content Placeholder 10">
              <a:extLst>
                <a:ext uri="{FF2B5EF4-FFF2-40B4-BE49-F238E27FC236}">
                  <a16:creationId xmlns:a16="http://schemas.microsoft.com/office/drawing/2014/main" id="{EF988981-06E8-440F-B209-66F3F2566C1B}"/>
                </a:ext>
              </a:extLst>
            </p:cNvPr>
            <p:cNvSpPr txBox="1">
              <a:spLocks/>
            </p:cNvSpPr>
            <p:nvPr/>
          </p:nvSpPr>
          <p:spPr>
            <a:xfrm>
              <a:off x="609600" y="4798637"/>
              <a:ext cx="3771481" cy="404896"/>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World Market Capitalization—Emerging Markets</a:t>
              </a:r>
            </a:p>
            <a:p>
              <a:pPr marL="0" lvl="1" indent="0">
                <a:spcBef>
                  <a:spcPts val="0"/>
                </a:spcBef>
                <a:buNone/>
              </a:pPr>
              <a:endParaRPr lang="en-US" sz="1000" b="1" dirty="0">
                <a:solidFill>
                  <a:schemeClr val="tx2"/>
                </a:solidFill>
              </a:endParaRPr>
            </a:p>
          </p:txBody>
        </p:sp>
      </p:grpSp>
      <p:sp>
        <p:nvSpPr>
          <p:cNvPr id="19" name="Content Placeholder 23">
            <a:extLst>
              <a:ext uri="{FF2B5EF4-FFF2-40B4-BE49-F238E27FC236}">
                <a16:creationId xmlns:a16="http://schemas.microsoft.com/office/drawing/2014/main" id="{05A4F654-710D-4DE1-9AD2-50B561DD1B68}"/>
              </a:ext>
            </a:extLst>
          </p:cNvPr>
          <p:cNvSpPr txBox="1">
            <a:spLocks/>
          </p:cNvSpPr>
          <p:nvPr/>
        </p:nvSpPr>
        <p:spPr>
          <a:xfrm>
            <a:off x="4655266" y="4798637"/>
            <a:ext cx="4441437" cy="355735"/>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Period Returns (%) </a:t>
            </a:r>
          </a:p>
        </p:txBody>
      </p:sp>
      <p:pic>
        <p:nvPicPr>
          <p:cNvPr id="20" name="Picture 19" descr="CFP_FNL.jpg">
            <a:extLst>
              <a:ext uri="{FF2B5EF4-FFF2-40B4-BE49-F238E27FC236}">
                <a16:creationId xmlns:a16="http://schemas.microsoft.com/office/drawing/2014/main" id="{BDC02DC0-18AB-47FD-87CF-1C3A7264D5C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93675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p:nvPr>
            <p:extLst>
              <p:ext uri="{D42A27DB-BD31-4B8C-83A1-F6EECF244321}">
                <p14:modId xmlns:p14="http://schemas.microsoft.com/office/powerpoint/2010/main" val="4068095605"/>
              </p:ext>
            </p:extLst>
          </p:nvPr>
        </p:nvGraphicFramePr>
        <p:xfrm>
          <a:off x="5162492" y="2765290"/>
          <a:ext cx="4261104" cy="41788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extLst>
              <p:ext uri="{D42A27DB-BD31-4B8C-83A1-F6EECF244321}">
                <p14:modId xmlns:p14="http://schemas.microsoft.com/office/powerpoint/2010/main" val="1594236561"/>
              </p:ext>
            </p:extLst>
          </p:nvPr>
        </p:nvGraphicFramePr>
        <p:xfrm>
          <a:off x="514289" y="2765290"/>
          <a:ext cx="4261104" cy="4178809"/>
        </p:xfrm>
        <a:graphic>
          <a:graphicData uri="http://schemas.openxmlformats.org/drawingml/2006/chart">
            <c:chart xmlns:c="http://schemas.openxmlformats.org/drawingml/2006/chart" xmlns:r="http://schemas.openxmlformats.org/officeDocument/2006/relationships" r:id="rId4"/>
          </a:graphicData>
        </a:graphic>
      </p:graphicFrame>
      <p:cxnSp>
        <p:nvCxnSpPr>
          <p:cNvPr id="16" name="Straight Connector 15"/>
          <p:cNvCxnSpPr/>
          <p:nvPr/>
        </p:nvCxnSpPr>
        <p:spPr>
          <a:xfrm>
            <a:off x="5010088" y="2614258"/>
            <a:ext cx="0" cy="4224964"/>
          </a:xfrm>
          <a:prstGeom prst="line">
            <a:avLst/>
          </a:prstGeom>
          <a:ln w="6350">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noFill/>
        </p:spPr>
        <p:txBody>
          <a:bodyPr/>
          <a:lstStyle/>
          <a:p>
            <a:r>
              <a:rPr lang="en-US" dirty="0">
                <a:solidFill>
                  <a:schemeClr val="accent6">
                    <a:lumMod val="75000"/>
                  </a:schemeClr>
                </a:solidFill>
              </a:rPr>
              <a:t>Select Country Performance</a:t>
            </a:r>
          </a:p>
        </p:txBody>
      </p:sp>
      <p:sp>
        <p:nvSpPr>
          <p:cNvPr id="17" name="Text Placeholder 16"/>
          <p:cNvSpPr>
            <a:spLocks noGrp="1"/>
          </p:cNvSpPr>
          <p:nvPr>
            <p:ph type="body" sz="quarter" idx="15"/>
          </p:nvPr>
        </p:nvSpPr>
        <p:spPr>
          <a:xfrm>
            <a:off x="594360" y="7233619"/>
            <a:ext cx="8529320" cy="400050"/>
          </a:xfrm>
        </p:spPr>
        <p:txBody>
          <a:bodyPr/>
          <a:lstStyle/>
          <a:p>
            <a:r>
              <a:rPr lang="en-US" b="1" dirty="0"/>
              <a:t>Past performance is not a guarantee of future results. Indices are not available for direct investment. Index performance does not reflect the expenses associated with the management of an actual portfolio</a:t>
            </a:r>
            <a:r>
              <a:rPr lang="en-US" dirty="0"/>
              <a:t>. Country performance based on respective indices in the MSCI World ex US IMI Index (for developed markets), MSCI USA IMI Index (for US), and MSCI Emerging Markets IMI Index. All returns in USD and net of withholding tax on dividends. MSCI data © MSCI 2019, all rights reserved. UAE and Qatar have been reclassified as emerging markets by MSCI, effective May 2014.</a:t>
            </a:r>
          </a:p>
          <a:p>
            <a:endParaRPr lang="en-US" dirty="0"/>
          </a:p>
        </p:txBody>
      </p:sp>
      <p:sp>
        <p:nvSpPr>
          <p:cNvPr id="19" name="Text Placeholder 18"/>
          <p:cNvSpPr>
            <a:spLocks noGrp="1"/>
          </p:cNvSpPr>
          <p:nvPr>
            <p:ph type="body" sz="quarter" idx="18"/>
          </p:nvPr>
        </p:nvSpPr>
        <p:spPr/>
        <p:txBody>
          <a:bodyPr/>
          <a:lstStyle/>
          <a:p>
            <a:r>
              <a:rPr lang="en-US" dirty="0"/>
              <a:t>In US dollar terms, New Zealand and Hong Kong recorded the highest country performance in developed markets, while Austria and Norway posted the lowest returns for the quarter. In emerging markets, Brazil  and Indonesia recorded the highest country performance, while Columbia and Pakistan posted the lowest performance. </a:t>
            </a:r>
          </a:p>
        </p:txBody>
      </p:sp>
      <p:sp>
        <p:nvSpPr>
          <p:cNvPr id="6" name="Text Placeholder 5"/>
          <p:cNvSpPr>
            <a:spLocks noGrp="1"/>
          </p:cNvSpPr>
          <p:nvPr>
            <p:ph type="body" sz="quarter" idx="14"/>
          </p:nvPr>
        </p:nvSpPr>
        <p:spPr/>
        <p:txBody>
          <a:bodyPr/>
          <a:lstStyle/>
          <a:p>
            <a:pPr lvl="0"/>
            <a:r>
              <a:rPr lang="en-US" dirty="0"/>
              <a:t>Fourth Quarter 2018 Index Returns</a:t>
            </a:r>
          </a:p>
        </p:txBody>
      </p:sp>
      <p:sp>
        <p:nvSpPr>
          <p:cNvPr id="3" name="Slide Number Placeholder 2"/>
          <p:cNvSpPr>
            <a:spLocks noGrp="1"/>
          </p:cNvSpPr>
          <p:nvPr>
            <p:ph type="sldNum" sz="quarter" idx="12"/>
          </p:nvPr>
        </p:nvSpPr>
        <p:spPr/>
        <p:txBody>
          <a:bodyPr/>
          <a:lstStyle/>
          <a:p>
            <a:fld id="{66F6FF41-5833-4EBF-9145-362BCED2914A}" type="slidenum">
              <a:rPr lang="en-US" smtClean="0">
                <a:solidFill>
                  <a:prstClr val="white">
                    <a:lumMod val="50000"/>
                  </a:prstClr>
                </a:solidFill>
              </a:rPr>
              <a:pPr/>
              <a:t>11</a:t>
            </a:fld>
            <a:endParaRPr lang="en-US" dirty="0">
              <a:solidFill>
                <a:prstClr val="white">
                  <a:lumMod val="50000"/>
                </a:prstClr>
              </a:solidFill>
            </a:endParaRPr>
          </a:p>
        </p:txBody>
      </p:sp>
      <p:grpSp>
        <p:nvGrpSpPr>
          <p:cNvPr id="12" name="Group 11">
            <a:extLst>
              <a:ext uri="{FF2B5EF4-FFF2-40B4-BE49-F238E27FC236}">
                <a16:creationId xmlns:a16="http://schemas.microsoft.com/office/drawing/2014/main" id="{2CAAF25F-760F-4A11-BE1C-AF8EB6276DDF}"/>
              </a:ext>
            </a:extLst>
          </p:cNvPr>
          <p:cNvGrpSpPr/>
          <p:nvPr/>
        </p:nvGrpSpPr>
        <p:grpSpPr>
          <a:xfrm>
            <a:off x="524130" y="2558502"/>
            <a:ext cx="4386472" cy="246221"/>
            <a:chOff x="383457" y="2594050"/>
            <a:chExt cx="4386472" cy="246221"/>
          </a:xfrm>
        </p:grpSpPr>
        <p:sp>
          <p:nvSpPr>
            <p:cNvPr id="13" name="TextBox 12">
              <a:extLst>
                <a:ext uri="{FF2B5EF4-FFF2-40B4-BE49-F238E27FC236}">
                  <a16:creationId xmlns:a16="http://schemas.microsoft.com/office/drawing/2014/main" id="{E3935B8E-B788-46C5-962A-FCE3BEC76A60}"/>
                </a:ext>
              </a:extLst>
            </p:cNvPr>
            <p:cNvSpPr txBox="1"/>
            <p:nvPr/>
          </p:nvSpPr>
          <p:spPr bwMode="auto">
            <a:xfrm>
              <a:off x="383457" y="2594050"/>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r>
                <a:rPr lang="en-US" sz="1000" b="1" dirty="0">
                  <a:solidFill>
                    <a:schemeClr val="accent1"/>
                  </a:solidFill>
                  <a:latin typeface="Arial" panose="020B0604020202020204" pitchFamily="34" charset="0"/>
                  <a:cs typeface="Arial" panose="020B0604020202020204" pitchFamily="34" charset="0"/>
                </a:rPr>
                <a:t>Ranked Developed Markets Returns (%)</a:t>
              </a:r>
            </a:p>
          </p:txBody>
        </p:sp>
        <p:cxnSp>
          <p:nvCxnSpPr>
            <p:cNvPr id="15" name="Straight Connector 14">
              <a:extLst>
                <a:ext uri="{FF2B5EF4-FFF2-40B4-BE49-F238E27FC236}">
                  <a16:creationId xmlns:a16="http://schemas.microsoft.com/office/drawing/2014/main" id="{59793270-7B38-4286-A8FC-A5CC69DE6659}"/>
                </a:ext>
              </a:extLst>
            </p:cNvPr>
            <p:cNvCxnSpPr/>
            <p:nvPr/>
          </p:nvCxnSpPr>
          <p:spPr>
            <a:xfrm>
              <a:off x="472249" y="2825635"/>
              <a:ext cx="429768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395BF37B-5D28-402C-B3A3-1ECF1183D420}"/>
              </a:ext>
            </a:extLst>
          </p:cNvPr>
          <p:cNvGrpSpPr/>
          <p:nvPr/>
        </p:nvGrpSpPr>
        <p:grpSpPr>
          <a:xfrm>
            <a:off x="5059297" y="2558502"/>
            <a:ext cx="4396522" cy="246221"/>
            <a:chOff x="5234734" y="2432382"/>
            <a:chExt cx="4396522" cy="246221"/>
          </a:xfrm>
        </p:grpSpPr>
        <p:sp>
          <p:nvSpPr>
            <p:cNvPr id="20" name="TextBox 19">
              <a:extLst>
                <a:ext uri="{FF2B5EF4-FFF2-40B4-BE49-F238E27FC236}">
                  <a16:creationId xmlns:a16="http://schemas.microsoft.com/office/drawing/2014/main" id="{1D4EA527-4B48-4321-93C2-7857B1C74DC9}"/>
                </a:ext>
              </a:extLst>
            </p:cNvPr>
            <p:cNvSpPr txBox="1"/>
            <p:nvPr/>
          </p:nvSpPr>
          <p:spPr bwMode="auto">
            <a:xfrm>
              <a:off x="5234734" y="2432382"/>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defRPr sz="1000" b="1" i="0" u="none" strike="noStrike" kern="1200" baseline="0">
                  <a:solidFill>
                    <a:srgbClr val="005E74"/>
                  </a:solidFill>
                  <a:latin typeface="Avenir LT 55 Roman" panose="020B0503020000020003" pitchFamily="34" charset="0"/>
                  <a:ea typeface="+mn-ea"/>
                  <a:cs typeface="+mn-cs"/>
                </a:defRPr>
              </a:pPr>
              <a:r>
                <a:rPr lang="en-US" sz="1000" b="1" dirty="0">
                  <a:solidFill>
                    <a:schemeClr val="accent1"/>
                  </a:solidFill>
                  <a:latin typeface="Arial" panose="020B0604020202020204" pitchFamily="34" charset="0"/>
                  <a:cs typeface="Arial" panose="020B0604020202020204" pitchFamily="34" charset="0"/>
                </a:rPr>
                <a:t>Ranked Emerging Markets Returns (%)</a:t>
              </a:r>
            </a:p>
          </p:txBody>
        </p:sp>
        <p:cxnSp>
          <p:nvCxnSpPr>
            <p:cNvPr id="21" name="Straight Connector 20">
              <a:extLst>
                <a:ext uri="{FF2B5EF4-FFF2-40B4-BE49-F238E27FC236}">
                  <a16:creationId xmlns:a16="http://schemas.microsoft.com/office/drawing/2014/main" id="{1472EBC8-A5FD-4547-A798-BE634318F579}"/>
                </a:ext>
              </a:extLst>
            </p:cNvPr>
            <p:cNvCxnSpPr/>
            <p:nvPr/>
          </p:nvCxnSpPr>
          <p:spPr>
            <a:xfrm>
              <a:off x="5333576" y="2663967"/>
              <a:ext cx="429768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pic>
        <p:nvPicPr>
          <p:cNvPr id="22" name="Picture 21" descr="CFP_FNL.jpg">
            <a:extLst>
              <a:ext uri="{FF2B5EF4-FFF2-40B4-BE49-F238E27FC236}">
                <a16:creationId xmlns:a16="http://schemas.microsoft.com/office/drawing/2014/main" id="{F1EA4090-F539-4BA5-94CA-8DC7F41678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4084615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p:nvPr>
            <p:extLst>
              <p:ext uri="{D42A27DB-BD31-4B8C-83A1-F6EECF244321}">
                <p14:modId xmlns:p14="http://schemas.microsoft.com/office/powerpoint/2010/main" val="1926073661"/>
              </p:ext>
            </p:extLst>
          </p:nvPr>
        </p:nvGraphicFramePr>
        <p:xfrm>
          <a:off x="5174428" y="2765290"/>
          <a:ext cx="4249163" cy="41788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extLst>
              <p:ext uri="{D42A27DB-BD31-4B8C-83A1-F6EECF244321}">
                <p14:modId xmlns:p14="http://schemas.microsoft.com/office/powerpoint/2010/main" val="1429369841"/>
              </p:ext>
            </p:extLst>
          </p:nvPr>
        </p:nvGraphicFramePr>
        <p:xfrm>
          <a:off x="514289" y="2765290"/>
          <a:ext cx="4261104" cy="4178809"/>
        </p:xfrm>
        <a:graphic>
          <a:graphicData uri="http://schemas.openxmlformats.org/drawingml/2006/chart">
            <c:chart xmlns:c="http://schemas.openxmlformats.org/drawingml/2006/chart" xmlns:r="http://schemas.openxmlformats.org/officeDocument/2006/relationships" r:id="rId4"/>
          </a:graphicData>
        </a:graphic>
      </p:graphicFrame>
      <p:cxnSp>
        <p:nvCxnSpPr>
          <p:cNvPr id="16" name="Straight Connector 15"/>
          <p:cNvCxnSpPr/>
          <p:nvPr/>
        </p:nvCxnSpPr>
        <p:spPr>
          <a:xfrm>
            <a:off x="5010088" y="2614258"/>
            <a:ext cx="0" cy="4224964"/>
          </a:xfrm>
          <a:prstGeom prst="line">
            <a:avLst/>
          </a:prstGeom>
          <a:ln w="6350">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noFill/>
        </p:spPr>
        <p:txBody>
          <a:bodyPr/>
          <a:lstStyle/>
          <a:p>
            <a:r>
              <a:rPr lang="en-US" dirty="0">
                <a:solidFill>
                  <a:schemeClr val="accent6">
                    <a:lumMod val="75000"/>
                  </a:schemeClr>
                </a:solidFill>
              </a:rPr>
              <a:t>Select Currency Performance vs. US Dollar</a:t>
            </a:r>
          </a:p>
        </p:txBody>
      </p:sp>
      <p:sp>
        <p:nvSpPr>
          <p:cNvPr id="17" name="Text Placeholder 16"/>
          <p:cNvSpPr>
            <a:spLocks noGrp="1"/>
          </p:cNvSpPr>
          <p:nvPr>
            <p:ph type="body" sz="quarter" idx="15"/>
          </p:nvPr>
        </p:nvSpPr>
        <p:spPr>
          <a:xfrm>
            <a:off x="594360" y="7138369"/>
            <a:ext cx="8529320" cy="400050"/>
          </a:xfrm>
        </p:spPr>
        <p:txBody>
          <a:bodyPr/>
          <a:lstStyle/>
          <a:p>
            <a:r>
              <a:rPr lang="en-US" b="1" dirty="0"/>
              <a:t>Past performance is not a guarantee of future results. Indices are not available for direct investment. Index performance does not reflect the expenses associated with the management of an actual portfolio</a:t>
            </a:r>
            <a:r>
              <a:rPr lang="en-US" dirty="0"/>
              <a:t>. </a:t>
            </a:r>
          </a:p>
          <a:p>
            <a:r>
              <a:rPr lang="en-US" dirty="0"/>
              <a:t>MSCI data © MSCI 2019, all rights reserved. </a:t>
            </a:r>
          </a:p>
        </p:txBody>
      </p:sp>
      <p:sp>
        <p:nvSpPr>
          <p:cNvPr id="19" name="Text Placeholder 18"/>
          <p:cNvSpPr>
            <a:spLocks noGrp="1"/>
          </p:cNvSpPr>
          <p:nvPr>
            <p:ph type="body" sz="quarter" idx="18"/>
          </p:nvPr>
        </p:nvSpPr>
        <p:spPr/>
        <p:txBody>
          <a:bodyPr/>
          <a:lstStyle/>
          <a:p>
            <a:r>
              <a:rPr lang="en-US" dirty="0"/>
              <a:t>In developed markets, currencies mostly depreciated vs. the US dollar with a few exceptions, including the Japanese yen, which appreciated over 3.5%. In emerging markets, currencies were mixed against the US dollar, ranging from +12% to –10%.  </a:t>
            </a:r>
          </a:p>
        </p:txBody>
      </p:sp>
      <p:sp>
        <p:nvSpPr>
          <p:cNvPr id="6" name="Text Placeholder 5"/>
          <p:cNvSpPr>
            <a:spLocks noGrp="1"/>
          </p:cNvSpPr>
          <p:nvPr>
            <p:ph type="body" sz="quarter" idx="14"/>
          </p:nvPr>
        </p:nvSpPr>
        <p:spPr/>
        <p:txBody>
          <a:bodyPr/>
          <a:lstStyle/>
          <a:p>
            <a:pPr lvl="0"/>
            <a:r>
              <a:rPr lang="en-US" dirty="0"/>
              <a:t>Fourth Quarter 2018</a:t>
            </a:r>
          </a:p>
        </p:txBody>
      </p:sp>
      <p:sp>
        <p:nvSpPr>
          <p:cNvPr id="3" name="Slide Number Placeholder 2"/>
          <p:cNvSpPr>
            <a:spLocks noGrp="1"/>
          </p:cNvSpPr>
          <p:nvPr>
            <p:ph type="sldNum" sz="quarter" idx="12"/>
          </p:nvPr>
        </p:nvSpPr>
        <p:spPr/>
        <p:txBody>
          <a:bodyPr/>
          <a:lstStyle/>
          <a:p>
            <a:fld id="{66F6FF41-5833-4EBF-9145-362BCED2914A}" type="slidenum">
              <a:rPr lang="en-US" smtClean="0">
                <a:solidFill>
                  <a:prstClr val="white">
                    <a:lumMod val="50000"/>
                  </a:prstClr>
                </a:solidFill>
              </a:rPr>
              <a:pPr/>
              <a:t>12</a:t>
            </a:fld>
            <a:endParaRPr lang="en-US" dirty="0">
              <a:solidFill>
                <a:prstClr val="white">
                  <a:lumMod val="50000"/>
                </a:prstClr>
              </a:solidFill>
            </a:endParaRPr>
          </a:p>
        </p:txBody>
      </p:sp>
      <p:grpSp>
        <p:nvGrpSpPr>
          <p:cNvPr id="12" name="Group 11">
            <a:extLst>
              <a:ext uri="{FF2B5EF4-FFF2-40B4-BE49-F238E27FC236}">
                <a16:creationId xmlns:a16="http://schemas.microsoft.com/office/drawing/2014/main" id="{1D0D1F38-FF33-4408-9984-9D7AA16DD784}"/>
              </a:ext>
            </a:extLst>
          </p:cNvPr>
          <p:cNvGrpSpPr/>
          <p:nvPr/>
        </p:nvGrpSpPr>
        <p:grpSpPr>
          <a:xfrm>
            <a:off x="524133" y="2558502"/>
            <a:ext cx="4386472" cy="246221"/>
            <a:chOff x="383457" y="2594050"/>
            <a:chExt cx="4386472" cy="246221"/>
          </a:xfrm>
        </p:grpSpPr>
        <p:sp>
          <p:nvSpPr>
            <p:cNvPr id="13" name="TextBox 12">
              <a:extLst>
                <a:ext uri="{FF2B5EF4-FFF2-40B4-BE49-F238E27FC236}">
                  <a16:creationId xmlns:a16="http://schemas.microsoft.com/office/drawing/2014/main" id="{1647B9BA-50BC-4A8A-AF92-D2A8C3F46819}"/>
                </a:ext>
              </a:extLst>
            </p:cNvPr>
            <p:cNvSpPr txBox="1"/>
            <p:nvPr/>
          </p:nvSpPr>
          <p:spPr bwMode="auto">
            <a:xfrm>
              <a:off x="383457" y="2594050"/>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r>
                <a:rPr lang="en-US" sz="1000" b="1" dirty="0">
                  <a:solidFill>
                    <a:schemeClr val="accent1"/>
                  </a:solidFill>
                  <a:latin typeface="Arial" panose="020B0604020202020204" pitchFamily="34" charset="0"/>
                  <a:cs typeface="Arial" panose="020B0604020202020204" pitchFamily="34" charset="0"/>
                </a:rPr>
                <a:t>Ranked Developed Markets (%)</a:t>
              </a:r>
            </a:p>
          </p:txBody>
        </p:sp>
        <p:cxnSp>
          <p:nvCxnSpPr>
            <p:cNvPr id="15" name="Straight Connector 14">
              <a:extLst>
                <a:ext uri="{FF2B5EF4-FFF2-40B4-BE49-F238E27FC236}">
                  <a16:creationId xmlns:a16="http://schemas.microsoft.com/office/drawing/2014/main" id="{A3CF5BB0-BF85-4F27-A273-FBDFA9D766A0}"/>
                </a:ext>
              </a:extLst>
            </p:cNvPr>
            <p:cNvCxnSpPr/>
            <p:nvPr/>
          </p:nvCxnSpPr>
          <p:spPr>
            <a:xfrm>
              <a:off x="472249" y="2825635"/>
              <a:ext cx="429768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D6949230-70BE-4C5A-BFBC-371DC789FCCF}"/>
              </a:ext>
            </a:extLst>
          </p:cNvPr>
          <p:cNvGrpSpPr/>
          <p:nvPr/>
        </p:nvGrpSpPr>
        <p:grpSpPr>
          <a:xfrm>
            <a:off x="5069349" y="2558502"/>
            <a:ext cx="4386472" cy="246221"/>
            <a:chOff x="5244784" y="2432382"/>
            <a:chExt cx="4386472" cy="246221"/>
          </a:xfrm>
        </p:grpSpPr>
        <p:sp>
          <p:nvSpPr>
            <p:cNvPr id="20" name="TextBox 19">
              <a:extLst>
                <a:ext uri="{FF2B5EF4-FFF2-40B4-BE49-F238E27FC236}">
                  <a16:creationId xmlns:a16="http://schemas.microsoft.com/office/drawing/2014/main" id="{40393FB6-8773-4B5B-8299-CC6D48A3DDE3}"/>
                </a:ext>
              </a:extLst>
            </p:cNvPr>
            <p:cNvSpPr txBox="1"/>
            <p:nvPr/>
          </p:nvSpPr>
          <p:spPr bwMode="auto">
            <a:xfrm>
              <a:off x="5244784" y="2432382"/>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defRPr sz="1000" b="1" i="0" u="none" strike="noStrike" kern="1200" baseline="0">
                  <a:solidFill>
                    <a:srgbClr val="005E74"/>
                  </a:solidFill>
                  <a:latin typeface="Avenir LT 55 Roman" panose="020B0503020000020003" pitchFamily="34" charset="0"/>
                  <a:ea typeface="+mn-ea"/>
                  <a:cs typeface="+mn-cs"/>
                </a:defRPr>
              </a:pPr>
              <a:r>
                <a:rPr lang="en-US" sz="1000" b="1" dirty="0">
                  <a:solidFill>
                    <a:schemeClr val="accent1"/>
                  </a:solidFill>
                  <a:latin typeface="Arial" panose="020B0604020202020204" pitchFamily="34" charset="0"/>
                  <a:cs typeface="Arial" panose="020B0604020202020204" pitchFamily="34" charset="0"/>
                </a:rPr>
                <a:t>Ranked Emerging Markets (%)</a:t>
              </a:r>
            </a:p>
          </p:txBody>
        </p:sp>
        <p:cxnSp>
          <p:nvCxnSpPr>
            <p:cNvPr id="21" name="Straight Connector 20">
              <a:extLst>
                <a:ext uri="{FF2B5EF4-FFF2-40B4-BE49-F238E27FC236}">
                  <a16:creationId xmlns:a16="http://schemas.microsoft.com/office/drawing/2014/main" id="{8655B192-8DE6-45AB-B48D-C55334C078B6}"/>
                </a:ext>
              </a:extLst>
            </p:cNvPr>
            <p:cNvCxnSpPr/>
            <p:nvPr/>
          </p:nvCxnSpPr>
          <p:spPr>
            <a:xfrm>
              <a:off x="5333576" y="2663967"/>
              <a:ext cx="429768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pic>
        <p:nvPicPr>
          <p:cNvPr id="22" name="Picture 21" descr="CFP_FNL.jpg">
            <a:extLst>
              <a:ext uri="{FF2B5EF4-FFF2-40B4-BE49-F238E27FC236}">
                <a16:creationId xmlns:a16="http://schemas.microsoft.com/office/drawing/2014/main" id="{BAEF8F1C-5335-40EF-A3DA-9A6D5377243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1755141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solidFill>
                  <a:schemeClr val="accent6">
                    <a:lumMod val="75000"/>
                  </a:schemeClr>
                </a:solidFill>
              </a:rPr>
              <a:t>Real Estate Investment Trusts (REITs)</a:t>
            </a:r>
          </a:p>
        </p:txBody>
      </p:sp>
      <p:sp>
        <p:nvSpPr>
          <p:cNvPr id="7" name="Text Placeholder 6"/>
          <p:cNvSpPr>
            <a:spLocks noGrp="1"/>
          </p:cNvSpPr>
          <p:nvPr>
            <p:ph type="body" sz="quarter" idx="14"/>
          </p:nvPr>
        </p:nvSpPr>
        <p:spPr/>
        <p:txBody>
          <a:bodyPr/>
          <a:lstStyle/>
          <a:p>
            <a:r>
              <a:rPr lang="en-US" dirty="0"/>
              <a:t>Fourth Quarter 2018 Index Returns</a:t>
            </a:r>
          </a:p>
        </p:txBody>
      </p:sp>
      <p:sp>
        <p:nvSpPr>
          <p:cNvPr id="10" name="Text Placeholder 9"/>
          <p:cNvSpPr>
            <a:spLocks noGrp="1"/>
          </p:cNvSpPr>
          <p:nvPr>
            <p:ph type="body" sz="quarter" idx="15"/>
          </p:nvPr>
        </p:nvSpPr>
        <p:spPr>
          <a:xfrm>
            <a:off x="594360" y="7114549"/>
            <a:ext cx="8529320" cy="400050"/>
          </a:xfrm>
        </p:spPr>
        <p:txBody>
          <a:bodyPr/>
          <a:lstStyle/>
          <a:p>
            <a:r>
              <a:rPr lang="en-US" b="1" dirty="0"/>
              <a:t>Past performance is not a guarantee of future results. Indices are not available for direct investment. Index performance does not reflect the expenses associated with the management of an actual portfolio. </a:t>
            </a:r>
            <a:r>
              <a:rPr lang="en-US" dirty="0"/>
              <a:t>Number of REIT stocks and total value based on the two indices. All index returns are net of withholding tax on dividends. Total value of REIT stocks represented by Dow Jones US Select REIT Index and the S&amp;P Global ex US REIT Index. Dow Jones US Select REIT Index used as proxy for the US market, and S&amp;P Global ex US REIT Index used as proxy for the World ex US market. Dow Jones and S&amp;P data © 2019 S&amp;P Dow Jones Indices LLC, a division of S&amp;P Global. All rights reserved.</a:t>
            </a:r>
          </a:p>
        </p:txBody>
      </p:sp>
      <p:sp>
        <p:nvSpPr>
          <p:cNvPr id="12" name="Text Placeholder 11"/>
          <p:cNvSpPr>
            <a:spLocks noGrp="1"/>
          </p:cNvSpPr>
          <p:nvPr>
            <p:ph type="body" sz="quarter" idx="18"/>
          </p:nvPr>
        </p:nvSpPr>
        <p:spPr/>
        <p:txBody>
          <a:bodyPr/>
          <a:lstStyle/>
          <a:p>
            <a:r>
              <a:rPr lang="en-US" dirty="0"/>
              <a:t>Non-US real estate investment trusts outperformed US REITs                in US dollar terms.</a:t>
            </a:r>
          </a:p>
        </p:txBody>
      </p:sp>
      <p:graphicFrame>
        <p:nvGraphicFramePr>
          <p:cNvPr id="14" name="Chart 13"/>
          <p:cNvGraphicFramePr/>
          <p:nvPr>
            <p:extLst>
              <p:ext uri="{D42A27DB-BD31-4B8C-83A1-F6EECF244321}">
                <p14:modId xmlns:p14="http://schemas.microsoft.com/office/powerpoint/2010/main" val="1631314930"/>
              </p:ext>
            </p:extLst>
          </p:nvPr>
        </p:nvGraphicFramePr>
        <p:xfrm>
          <a:off x="4599852" y="2140299"/>
          <a:ext cx="5295901" cy="187904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467528248"/>
              </p:ext>
            </p:extLst>
          </p:nvPr>
        </p:nvGraphicFramePr>
        <p:xfrm>
          <a:off x="4648200" y="4738688"/>
          <a:ext cx="3981450" cy="1762125"/>
        </p:xfrm>
        <a:graphic>
          <a:graphicData uri="http://schemas.openxmlformats.org/presentationml/2006/ole">
            <mc:AlternateContent xmlns:mc="http://schemas.openxmlformats.org/markup-compatibility/2006">
              <mc:Choice xmlns:v="urn:schemas-microsoft-com:vml" Requires="v">
                <p:oleObj spid="_x0000_s89653" name="Worksheet" r:id="rId5" imgW="3981489" imgH="1762020" progId="Excel.Sheet.12">
                  <p:embed/>
                </p:oleObj>
              </mc:Choice>
              <mc:Fallback>
                <p:oleObj name="Worksheet" r:id="rId5" imgW="3981489" imgH="1762020" progId="Excel.Sheet.12">
                  <p:embed/>
                  <p:pic>
                    <p:nvPicPr>
                      <p:cNvPr id="0" name=""/>
                      <p:cNvPicPr>
                        <a:picLocks noChangeAspect="1" noChangeArrowheads="1"/>
                      </p:cNvPicPr>
                      <p:nvPr/>
                    </p:nvPicPr>
                    <p:blipFill>
                      <a:blip r:embed="rId6"/>
                      <a:srcRect/>
                      <a:stretch>
                        <a:fillRect/>
                      </a:stretch>
                    </p:blipFill>
                    <p:spPr bwMode="auto">
                      <a:xfrm>
                        <a:off x="4648200" y="4738688"/>
                        <a:ext cx="398145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Chart 12"/>
          <p:cNvGraphicFramePr/>
          <p:nvPr>
            <p:extLst>
              <p:ext uri="{D42A27DB-BD31-4B8C-83A1-F6EECF244321}">
                <p14:modId xmlns:p14="http://schemas.microsoft.com/office/powerpoint/2010/main" val="1085616579"/>
              </p:ext>
            </p:extLst>
          </p:nvPr>
        </p:nvGraphicFramePr>
        <p:xfrm>
          <a:off x="609599" y="5024176"/>
          <a:ext cx="3841821" cy="1818751"/>
        </p:xfrm>
        <a:graphic>
          <a:graphicData uri="http://schemas.openxmlformats.org/drawingml/2006/chart">
            <c:chart xmlns:c="http://schemas.openxmlformats.org/drawingml/2006/chart" xmlns:r="http://schemas.openxmlformats.org/officeDocument/2006/relationships" r:id="rId7"/>
          </a:graphicData>
        </a:graphic>
      </p:graphicFrame>
      <p:sp>
        <p:nvSpPr>
          <p:cNvPr id="4" name="Slide Number Placeholder 3"/>
          <p:cNvSpPr>
            <a:spLocks noGrp="1"/>
          </p:cNvSpPr>
          <p:nvPr>
            <p:ph type="sldNum" sz="quarter" idx="12"/>
          </p:nvPr>
        </p:nvSpPr>
        <p:spPr/>
        <p:txBody>
          <a:bodyPr/>
          <a:lstStyle/>
          <a:p>
            <a:fld id="{66F6FF41-5833-4EBF-9145-362BCED2914A}" type="slidenum">
              <a:rPr lang="en-US" smtClean="0">
                <a:solidFill>
                  <a:prstClr val="white">
                    <a:lumMod val="50000"/>
                  </a:prstClr>
                </a:solidFill>
              </a:rPr>
              <a:pPr/>
              <a:t>13</a:t>
            </a:fld>
            <a:endParaRPr lang="en-US" dirty="0">
              <a:solidFill>
                <a:prstClr val="white">
                  <a:lumMod val="50000"/>
                </a:prstClr>
              </a:solidFill>
            </a:endParaRPr>
          </a:p>
        </p:txBody>
      </p:sp>
      <p:grpSp>
        <p:nvGrpSpPr>
          <p:cNvPr id="11" name="Group 10">
            <a:extLst>
              <a:ext uri="{FF2B5EF4-FFF2-40B4-BE49-F238E27FC236}">
                <a16:creationId xmlns:a16="http://schemas.microsoft.com/office/drawing/2014/main" id="{F84F2405-280A-4654-82E1-CBCC0FAB3A4F}"/>
              </a:ext>
            </a:extLst>
          </p:cNvPr>
          <p:cNvGrpSpPr/>
          <p:nvPr/>
        </p:nvGrpSpPr>
        <p:grpSpPr>
          <a:xfrm>
            <a:off x="539264" y="4798637"/>
            <a:ext cx="3771481" cy="404896"/>
            <a:chOff x="609600" y="4798637"/>
            <a:chExt cx="3771481" cy="404896"/>
          </a:xfrm>
        </p:grpSpPr>
        <p:cxnSp>
          <p:nvCxnSpPr>
            <p:cNvPr id="15" name="Straight Connector 14">
              <a:extLst>
                <a:ext uri="{FF2B5EF4-FFF2-40B4-BE49-F238E27FC236}">
                  <a16:creationId xmlns:a16="http://schemas.microsoft.com/office/drawing/2014/main" id="{4C9BBF4E-3FD5-461D-B078-21E99714BDE1}"/>
                </a:ext>
              </a:extLst>
            </p:cNvPr>
            <p:cNvCxnSpPr/>
            <p:nvPr/>
          </p:nvCxnSpPr>
          <p:spPr>
            <a:xfrm flipV="1">
              <a:off x="688974" y="5057638"/>
              <a:ext cx="3605214"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Content Placeholder 10">
              <a:extLst>
                <a:ext uri="{FF2B5EF4-FFF2-40B4-BE49-F238E27FC236}">
                  <a16:creationId xmlns:a16="http://schemas.microsoft.com/office/drawing/2014/main" id="{09BBBB74-23A3-4E78-9FF2-C2BBC90555FB}"/>
                </a:ext>
              </a:extLst>
            </p:cNvPr>
            <p:cNvSpPr txBox="1">
              <a:spLocks/>
            </p:cNvSpPr>
            <p:nvPr/>
          </p:nvSpPr>
          <p:spPr>
            <a:xfrm>
              <a:off x="609600" y="4798637"/>
              <a:ext cx="3771481" cy="404896"/>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Total Value of REIT Stocks</a:t>
              </a:r>
            </a:p>
            <a:p>
              <a:pPr marL="0" lvl="1" indent="0">
                <a:spcBef>
                  <a:spcPts val="0"/>
                </a:spcBef>
                <a:buNone/>
              </a:pPr>
              <a:endParaRPr lang="en-US" sz="1000" b="1" dirty="0">
                <a:solidFill>
                  <a:schemeClr val="tx2"/>
                </a:solidFill>
              </a:endParaRPr>
            </a:p>
          </p:txBody>
        </p:sp>
      </p:grpSp>
      <p:sp>
        <p:nvSpPr>
          <p:cNvPr id="17" name="Content Placeholder 23">
            <a:extLst>
              <a:ext uri="{FF2B5EF4-FFF2-40B4-BE49-F238E27FC236}">
                <a16:creationId xmlns:a16="http://schemas.microsoft.com/office/drawing/2014/main" id="{0512B4E1-FE62-43EF-937A-6411FF89ACD3}"/>
              </a:ext>
            </a:extLst>
          </p:cNvPr>
          <p:cNvSpPr txBox="1">
            <a:spLocks/>
          </p:cNvSpPr>
          <p:nvPr/>
        </p:nvSpPr>
        <p:spPr>
          <a:xfrm>
            <a:off x="4655266" y="4798637"/>
            <a:ext cx="4441437" cy="355735"/>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Period Returns (%) </a:t>
            </a:r>
          </a:p>
        </p:txBody>
      </p:sp>
      <p:grpSp>
        <p:nvGrpSpPr>
          <p:cNvPr id="18" name="Group 17">
            <a:extLst>
              <a:ext uri="{FF2B5EF4-FFF2-40B4-BE49-F238E27FC236}">
                <a16:creationId xmlns:a16="http://schemas.microsoft.com/office/drawing/2014/main" id="{126212E1-EF59-45D7-B34A-571189FBFE67}"/>
              </a:ext>
            </a:extLst>
          </p:cNvPr>
          <p:cNvGrpSpPr/>
          <p:nvPr/>
        </p:nvGrpSpPr>
        <p:grpSpPr>
          <a:xfrm>
            <a:off x="4655265" y="1826708"/>
            <a:ext cx="4813631" cy="342590"/>
            <a:chOff x="4635169" y="1826708"/>
            <a:chExt cx="4813631" cy="342590"/>
          </a:xfrm>
        </p:grpSpPr>
        <p:sp>
          <p:nvSpPr>
            <p:cNvPr id="19" name="Content Placeholder 9">
              <a:extLst>
                <a:ext uri="{FF2B5EF4-FFF2-40B4-BE49-F238E27FC236}">
                  <a16:creationId xmlns:a16="http://schemas.microsoft.com/office/drawing/2014/main" id="{8EE6814C-483F-43F7-A2D2-75A56D9657C3}"/>
                </a:ext>
              </a:extLst>
            </p:cNvPr>
            <p:cNvSpPr txBox="1">
              <a:spLocks/>
            </p:cNvSpPr>
            <p:nvPr/>
          </p:nvSpPr>
          <p:spPr>
            <a:xfrm>
              <a:off x="4635169" y="1826708"/>
              <a:ext cx="4441437" cy="342590"/>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Ranked Returns for the Quarter (%)</a:t>
              </a:r>
            </a:p>
            <a:p>
              <a:pPr>
                <a:spcBef>
                  <a:spcPts val="0"/>
                </a:spcBef>
              </a:pPr>
              <a:endParaRPr lang="en-US" sz="1000" b="1" dirty="0">
                <a:solidFill>
                  <a:schemeClr val="tx2"/>
                </a:solidFill>
              </a:endParaRPr>
            </a:p>
          </p:txBody>
        </p:sp>
        <p:cxnSp>
          <p:nvCxnSpPr>
            <p:cNvPr id="21" name="Straight Connector 20">
              <a:extLst>
                <a:ext uri="{FF2B5EF4-FFF2-40B4-BE49-F238E27FC236}">
                  <a16:creationId xmlns:a16="http://schemas.microsoft.com/office/drawing/2014/main" id="{84AD0D03-E95A-4A14-A7F4-0C773B95A0B0}"/>
                </a:ext>
              </a:extLst>
            </p:cNvPr>
            <p:cNvCxnSpPr>
              <a:cxnSpLocks/>
            </p:cNvCxnSpPr>
            <p:nvPr/>
          </p:nvCxnSpPr>
          <p:spPr>
            <a:xfrm flipV="1">
              <a:off x="4724400" y="2105099"/>
              <a:ext cx="4724400"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pic>
        <p:nvPicPr>
          <p:cNvPr id="22" name="Picture 21" descr="CFP_FNL.jpg">
            <a:extLst>
              <a:ext uri="{FF2B5EF4-FFF2-40B4-BE49-F238E27FC236}">
                <a16:creationId xmlns:a16="http://schemas.microsoft.com/office/drawing/2014/main" id="{D09E2FC3-3E6C-41E5-8690-3C4B8B2536F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1013000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solidFill>
                  <a:schemeClr val="accent6">
                    <a:lumMod val="75000"/>
                  </a:schemeClr>
                </a:solidFill>
              </a:rPr>
              <a:t>Commodities</a:t>
            </a:r>
          </a:p>
        </p:txBody>
      </p:sp>
      <p:sp>
        <p:nvSpPr>
          <p:cNvPr id="4" name="Text Placeholder 3"/>
          <p:cNvSpPr>
            <a:spLocks noGrp="1"/>
          </p:cNvSpPr>
          <p:nvPr>
            <p:ph type="body" sz="quarter" idx="14"/>
          </p:nvPr>
        </p:nvSpPr>
        <p:spPr/>
        <p:txBody>
          <a:bodyPr/>
          <a:lstStyle/>
          <a:p>
            <a:r>
              <a:rPr lang="en-US" dirty="0"/>
              <a:t>Fourth Quarter 2018 Index Returns</a:t>
            </a:r>
          </a:p>
        </p:txBody>
      </p:sp>
      <p:sp>
        <p:nvSpPr>
          <p:cNvPr id="6" name="Text Placeholder 5"/>
          <p:cNvSpPr>
            <a:spLocks noGrp="1"/>
          </p:cNvSpPr>
          <p:nvPr>
            <p:ph type="body" sz="quarter" idx="15"/>
          </p:nvPr>
        </p:nvSpPr>
        <p:spPr>
          <a:xfrm>
            <a:off x="594360" y="7233619"/>
            <a:ext cx="8529320" cy="400050"/>
          </a:xfrm>
        </p:spPr>
        <p:txBody>
          <a:bodyPr/>
          <a:lstStyle/>
          <a:p>
            <a:r>
              <a:rPr lang="en-US" b="1" dirty="0"/>
              <a:t>Past performance is not a guarantee of future results. Index is not available for direct investment. Index performance does not reflect the expenses associated with the management of an actual portfolio. </a:t>
            </a:r>
            <a:br>
              <a:rPr lang="en-US" b="1" dirty="0"/>
            </a:br>
            <a:r>
              <a:rPr lang="en-US" dirty="0"/>
              <a:t>Commodities returns represent the return of the Bloomberg Commodity Total Return Index. Individual commodities are sub-index values of the Bloomberg Commodity Total Return Index. Data provided by Bloomberg.</a:t>
            </a:r>
          </a:p>
          <a:p>
            <a:endParaRPr lang="en-US" dirty="0"/>
          </a:p>
        </p:txBody>
      </p:sp>
      <p:sp>
        <p:nvSpPr>
          <p:cNvPr id="7" name="Text Placeholder 6"/>
          <p:cNvSpPr>
            <a:spLocks noGrp="1"/>
          </p:cNvSpPr>
          <p:nvPr>
            <p:ph type="body" sz="quarter" idx="18"/>
          </p:nvPr>
        </p:nvSpPr>
        <p:spPr/>
        <p:txBody>
          <a:bodyPr/>
          <a:lstStyle/>
          <a:p>
            <a:r>
              <a:rPr lang="en-US" dirty="0"/>
              <a:t>The Bloomberg Commodity Index Total Return declined 9.41% during the fourth quarter of 2018, bringing the total annual return to –11.25%. </a:t>
            </a:r>
          </a:p>
          <a:p>
            <a:r>
              <a:rPr lang="en-US" dirty="0"/>
              <a:t>Sugar led quarterly performance with a gain of 7.41%. Energy was the worst-performing complex, with WTI crude oil and unleaded gas declining by 37.87% and 37.78%, respectively. </a:t>
            </a:r>
          </a:p>
        </p:txBody>
      </p:sp>
      <p:graphicFrame>
        <p:nvGraphicFramePr>
          <p:cNvPr id="3" name="Object 2"/>
          <p:cNvGraphicFramePr>
            <a:graphicFrameLocks/>
          </p:cNvGraphicFramePr>
          <p:nvPr>
            <p:extLst>
              <p:ext uri="{D42A27DB-BD31-4B8C-83A1-F6EECF244321}">
                <p14:modId xmlns:p14="http://schemas.microsoft.com/office/powerpoint/2010/main" val="3461097322"/>
              </p:ext>
            </p:extLst>
          </p:nvPr>
        </p:nvGraphicFramePr>
        <p:xfrm>
          <a:off x="609600" y="4587182"/>
          <a:ext cx="3667125" cy="857250"/>
        </p:xfrm>
        <a:graphic>
          <a:graphicData uri="http://schemas.openxmlformats.org/presentationml/2006/ole">
            <mc:AlternateContent xmlns:mc="http://schemas.openxmlformats.org/markup-compatibility/2006">
              <mc:Choice xmlns:v="urn:schemas-microsoft-com:vml" Requires="v">
                <p:oleObj spid="_x0000_s90671" name="Worksheet" r:id="rId4" imgW="3667055" imgH="857250" progId="Excel.Sheet.12">
                  <p:embed/>
                </p:oleObj>
              </mc:Choice>
              <mc:Fallback>
                <p:oleObj name="Worksheet" r:id="rId4" imgW="3667055" imgH="857250" progId="Excel.Sheet.12">
                  <p:embed/>
                  <p:pic>
                    <p:nvPicPr>
                      <p:cNvPr id="0" name=""/>
                      <p:cNvPicPr>
                        <a:picLocks noChangeArrowheads="1"/>
                      </p:cNvPicPr>
                      <p:nvPr/>
                    </p:nvPicPr>
                    <p:blipFill>
                      <a:blip r:embed="rId5"/>
                      <a:srcRect/>
                      <a:stretch>
                        <a:fillRect/>
                      </a:stretch>
                    </p:blipFill>
                    <p:spPr bwMode="auto">
                      <a:xfrm>
                        <a:off x="609600" y="4587182"/>
                        <a:ext cx="366712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Chart 9"/>
          <p:cNvGraphicFramePr/>
          <p:nvPr>
            <p:extLst>
              <p:ext uri="{D42A27DB-BD31-4B8C-83A1-F6EECF244321}">
                <p14:modId xmlns:p14="http://schemas.microsoft.com/office/powerpoint/2010/main" val="1445834196"/>
              </p:ext>
            </p:extLst>
          </p:nvPr>
        </p:nvGraphicFramePr>
        <p:xfrm>
          <a:off x="4558519" y="1754365"/>
          <a:ext cx="4846320" cy="4937760"/>
        </p:xfrm>
        <a:graphic>
          <a:graphicData uri="http://schemas.openxmlformats.org/drawingml/2006/chart">
            <c:chart xmlns:c="http://schemas.openxmlformats.org/drawingml/2006/chart" xmlns:r="http://schemas.openxmlformats.org/officeDocument/2006/relationships" r:id="rId6"/>
          </a:graphicData>
        </a:graphic>
      </p:graphicFrame>
      <p:sp>
        <p:nvSpPr>
          <p:cNvPr id="5" name="Slide Number Placeholder 4"/>
          <p:cNvSpPr>
            <a:spLocks noGrp="1"/>
          </p:cNvSpPr>
          <p:nvPr>
            <p:ph type="sldNum" sz="quarter" idx="12"/>
          </p:nvPr>
        </p:nvSpPr>
        <p:spPr/>
        <p:txBody>
          <a:bodyPr/>
          <a:lstStyle/>
          <a:p>
            <a:fld id="{66F6FF41-5833-4EBF-9145-362BCED2914A}" type="slidenum">
              <a:rPr lang="en-US" smtClean="0">
                <a:solidFill>
                  <a:prstClr val="white">
                    <a:lumMod val="50000"/>
                  </a:prstClr>
                </a:solidFill>
              </a:rPr>
              <a:pPr/>
              <a:t>14</a:t>
            </a:fld>
            <a:endParaRPr lang="en-US" dirty="0">
              <a:solidFill>
                <a:prstClr val="white">
                  <a:lumMod val="50000"/>
                </a:prstClr>
              </a:solidFill>
            </a:endParaRPr>
          </a:p>
        </p:txBody>
      </p:sp>
      <p:sp>
        <p:nvSpPr>
          <p:cNvPr id="14" name="TextBox 13">
            <a:extLst>
              <a:ext uri="{FF2B5EF4-FFF2-40B4-BE49-F238E27FC236}">
                <a16:creationId xmlns:a16="http://schemas.microsoft.com/office/drawing/2014/main" id="{E3727012-40E0-4AE9-B47D-EAB6060B95A9}"/>
              </a:ext>
            </a:extLst>
          </p:cNvPr>
          <p:cNvSpPr txBox="1"/>
          <p:nvPr/>
        </p:nvSpPr>
        <p:spPr bwMode="auto">
          <a:xfrm>
            <a:off x="513536" y="4760825"/>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r>
              <a:rPr lang="en-US" sz="1000" b="1" dirty="0">
                <a:solidFill>
                  <a:schemeClr val="accent1"/>
                </a:solidFill>
                <a:latin typeface="Avenir LT 55 Roman" panose="020B0503020000020003" pitchFamily="34" charset="0"/>
              </a:rPr>
              <a:t>Period Returns (%)</a:t>
            </a:r>
          </a:p>
        </p:txBody>
      </p:sp>
      <p:grpSp>
        <p:nvGrpSpPr>
          <p:cNvPr id="16" name="Group 15">
            <a:extLst>
              <a:ext uri="{FF2B5EF4-FFF2-40B4-BE49-F238E27FC236}">
                <a16:creationId xmlns:a16="http://schemas.microsoft.com/office/drawing/2014/main" id="{CAF50A0D-A3E5-4690-ACCF-D8EBFDE88619}"/>
              </a:ext>
            </a:extLst>
          </p:cNvPr>
          <p:cNvGrpSpPr/>
          <p:nvPr/>
        </p:nvGrpSpPr>
        <p:grpSpPr>
          <a:xfrm>
            <a:off x="4756227" y="1866900"/>
            <a:ext cx="4386472" cy="246221"/>
            <a:chOff x="5244784" y="2432382"/>
            <a:chExt cx="4386472" cy="246221"/>
          </a:xfrm>
        </p:grpSpPr>
        <p:sp>
          <p:nvSpPr>
            <p:cNvPr id="17" name="TextBox 16">
              <a:extLst>
                <a:ext uri="{FF2B5EF4-FFF2-40B4-BE49-F238E27FC236}">
                  <a16:creationId xmlns:a16="http://schemas.microsoft.com/office/drawing/2014/main" id="{A214FDA0-47BA-4708-91FB-16EC0A981C39}"/>
                </a:ext>
              </a:extLst>
            </p:cNvPr>
            <p:cNvSpPr txBox="1"/>
            <p:nvPr/>
          </p:nvSpPr>
          <p:spPr bwMode="auto">
            <a:xfrm>
              <a:off x="5244784" y="2432382"/>
              <a:ext cx="42611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defRPr sz="1000" b="1" i="0" u="none" strike="noStrike" kern="1200" baseline="0">
                  <a:solidFill>
                    <a:srgbClr val="005E74"/>
                  </a:solidFill>
                  <a:latin typeface="Avenir LT 55 Roman" panose="020B0503020000020003" pitchFamily="34" charset="0"/>
                  <a:ea typeface="+mn-ea"/>
                  <a:cs typeface="+mn-cs"/>
                </a:defRPr>
              </a:pPr>
              <a:r>
                <a:rPr lang="en-US" sz="1000" b="1" dirty="0">
                  <a:solidFill>
                    <a:schemeClr val="accent1"/>
                  </a:solidFill>
                  <a:latin typeface="Avenir LT 55 Roman" panose="020B0503020000020003" pitchFamily="34" charset="0"/>
                </a:rPr>
                <a:t>Ranked Returns for Individual Commodities (%)</a:t>
              </a:r>
            </a:p>
          </p:txBody>
        </p:sp>
        <p:cxnSp>
          <p:nvCxnSpPr>
            <p:cNvPr id="19" name="Straight Connector 18">
              <a:extLst>
                <a:ext uri="{FF2B5EF4-FFF2-40B4-BE49-F238E27FC236}">
                  <a16:creationId xmlns:a16="http://schemas.microsoft.com/office/drawing/2014/main" id="{71E5228C-5231-4E16-B366-1F569E381050}"/>
                </a:ext>
              </a:extLst>
            </p:cNvPr>
            <p:cNvCxnSpPr/>
            <p:nvPr/>
          </p:nvCxnSpPr>
          <p:spPr>
            <a:xfrm>
              <a:off x="5333576" y="2663967"/>
              <a:ext cx="429768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8" name="TextBox 7">
            <a:extLst>
              <a:ext uri="{FF2B5EF4-FFF2-40B4-BE49-F238E27FC236}">
                <a16:creationId xmlns:a16="http://schemas.microsoft.com/office/drawing/2014/main" id="{641C7B32-8611-461B-9F68-838CFFA200C3}"/>
              </a:ext>
            </a:extLst>
          </p:cNvPr>
          <p:cNvSpPr txBox="1"/>
          <p:nvPr/>
        </p:nvSpPr>
        <p:spPr>
          <a:xfrm>
            <a:off x="-1495314" y="4894729"/>
            <a:ext cx="1247887" cy="461665"/>
          </a:xfrm>
          <a:prstGeom prst="rect">
            <a:avLst/>
          </a:prstGeom>
          <a:noFill/>
        </p:spPr>
        <p:txBody>
          <a:bodyPr wrap="square" rtlCol="0">
            <a:spAutoFit/>
          </a:bodyPr>
          <a:lstStyle/>
          <a:p>
            <a:r>
              <a:rPr lang="en-US" sz="1200" dirty="0"/>
              <a:t>Show Qtr for commodities</a:t>
            </a:r>
          </a:p>
        </p:txBody>
      </p:sp>
      <p:pic>
        <p:nvPicPr>
          <p:cNvPr id="15" name="Picture 14" descr="CFP_FNL.jpg">
            <a:extLst>
              <a:ext uri="{FF2B5EF4-FFF2-40B4-BE49-F238E27FC236}">
                <a16:creationId xmlns:a16="http://schemas.microsoft.com/office/drawing/2014/main" id="{1DD38313-D821-4263-B86B-382E547C987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345006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Chart 23"/>
          <p:cNvGraphicFramePr>
            <a:graphicFrameLocks/>
          </p:cNvGraphicFramePr>
          <p:nvPr>
            <p:extLst>
              <p:ext uri="{D42A27DB-BD31-4B8C-83A1-F6EECF244321}">
                <p14:modId xmlns:p14="http://schemas.microsoft.com/office/powerpoint/2010/main" val="2955963092"/>
              </p:ext>
            </p:extLst>
          </p:nvPr>
        </p:nvGraphicFramePr>
        <p:xfrm>
          <a:off x="6396038" y="1780830"/>
          <a:ext cx="3352800" cy="2765030"/>
        </p:xfrm>
        <a:graphic>
          <a:graphicData uri="http://schemas.openxmlformats.org/drawingml/2006/chart">
            <c:chart xmlns:c="http://schemas.openxmlformats.org/drawingml/2006/chart" xmlns:r="http://schemas.openxmlformats.org/officeDocument/2006/relationships" r:id="rId4"/>
          </a:graphicData>
        </a:graphic>
      </p:graphicFrame>
      <p:cxnSp>
        <p:nvCxnSpPr>
          <p:cNvPr id="28" name="Straight Connector 27"/>
          <p:cNvCxnSpPr/>
          <p:nvPr/>
        </p:nvCxnSpPr>
        <p:spPr>
          <a:xfrm rot="5400000">
            <a:off x="758015" y="4242610"/>
            <a:ext cx="472440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noFill/>
        </p:spPr>
        <p:txBody>
          <a:bodyPr/>
          <a:lstStyle/>
          <a:p>
            <a:r>
              <a:rPr lang="en-US" dirty="0">
                <a:solidFill>
                  <a:schemeClr val="accent6">
                    <a:lumMod val="75000"/>
                  </a:schemeClr>
                </a:solidFill>
              </a:rPr>
              <a:t>Fixed Income</a:t>
            </a:r>
          </a:p>
        </p:txBody>
      </p:sp>
      <p:sp>
        <p:nvSpPr>
          <p:cNvPr id="31" name="Text Placeholder 30"/>
          <p:cNvSpPr>
            <a:spLocks noGrp="1"/>
          </p:cNvSpPr>
          <p:nvPr>
            <p:ph type="body" sz="quarter" idx="15"/>
          </p:nvPr>
        </p:nvSpPr>
        <p:spPr>
          <a:xfrm>
            <a:off x="594360" y="6762756"/>
            <a:ext cx="8529320" cy="747081"/>
          </a:xfrm>
        </p:spPr>
        <p:txBody>
          <a:bodyPr/>
          <a:lstStyle/>
          <a:p>
            <a:r>
              <a:rPr lang="en-US" dirty="0"/>
              <a:t>One basis point equals 0.01%. </a:t>
            </a:r>
            <a:r>
              <a:rPr lang="en-US" b="1" dirty="0"/>
              <a:t>Past performance is not a guarantee of future results. Indices are not available for direct investment. Index performance does not reflect the expenses associated with the management of an actual portfolio.</a:t>
            </a:r>
            <a:r>
              <a:rPr lang="en-US" dirty="0"/>
              <a:t> Yield curve data from Federal Reserve. State and local bonds are from the S&amp;P National AMT-Free Municipal Bond Index. AAA-AA Corporates represent the Bank of America Merrill Lynch US Corporates, AA-AAA rated. A-BBB Corporates represent the ICE BofAML Corporates, BBB-A rated. Bloomberg Barclays data provided by Bloomberg.  US long-term bonds, bills, inflation, and fixed income factor data © Stocks, Bonds, Bills, and Inflation (SBBI) Yearbook™, Ibbotson Associates, Chicago (annually updated work by Roger G. Ibbotson and Rex A. Sinquefield). FTSE fixed income indices © 2019 FTSE Fixed Income LLC, all rights reserved. ICE BofAML index data © 2019 ICE Data Indices, LLC. S&amp;P data © 2019 S&amp;P Dow Jones Indices LLC, a division of S&amp;P Global. All rights reserved. </a:t>
            </a:r>
          </a:p>
        </p:txBody>
      </p:sp>
      <p:sp>
        <p:nvSpPr>
          <p:cNvPr id="7" name="Text Placeholder 6"/>
          <p:cNvSpPr>
            <a:spLocks noGrp="1"/>
          </p:cNvSpPr>
          <p:nvPr>
            <p:ph type="body" sz="quarter" idx="14"/>
          </p:nvPr>
        </p:nvSpPr>
        <p:spPr/>
        <p:txBody>
          <a:bodyPr/>
          <a:lstStyle/>
          <a:p>
            <a:r>
              <a:rPr lang="en-US" dirty="0"/>
              <a:t>Fourth Quarter 2018 Index Returns</a:t>
            </a:r>
          </a:p>
        </p:txBody>
      </p:sp>
      <p:sp>
        <p:nvSpPr>
          <p:cNvPr id="9" name="Text Placeholder 8"/>
          <p:cNvSpPr>
            <a:spLocks noGrp="1"/>
          </p:cNvSpPr>
          <p:nvPr>
            <p:ph type="body" sz="quarter" idx="20"/>
          </p:nvPr>
        </p:nvSpPr>
        <p:spPr>
          <a:xfrm>
            <a:off x="602297" y="1798621"/>
            <a:ext cx="2476644" cy="4876800"/>
          </a:xfrm>
        </p:spPr>
        <p:txBody>
          <a:bodyPr/>
          <a:lstStyle/>
          <a:p>
            <a:r>
              <a:rPr lang="en-US" dirty="0"/>
              <a:t>Interest rate changes across the US fixed income market were mixed during the fourth quarter of 2018. The yield on the 5-year Treasury note declined 43 basis points (bps), ending the quarter at 2.51%. The yield on the 10-year Treasury note decreased 36 bps to 2.69%. The 30-year Treasury bond yield decreased 17 bps to finish at 3.02%. For 2018, yields on the 10-year Treasury and 30-year Treasury increased 29 bps and 28 bps, respectively.</a:t>
            </a:r>
          </a:p>
          <a:p>
            <a:r>
              <a:rPr lang="en-US" dirty="0"/>
              <a:t>In terms of total returns, short-term corporate bonds increased 0.78% during the quarter. Intermediate-term corporate bonds had a total return of 0.58%.</a:t>
            </a:r>
          </a:p>
          <a:p>
            <a:r>
              <a:rPr lang="en-US" dirty="0"/>
              <a:t>Total returns for short-term municipal bonds were 1.10% for the quarter. Intermediate-term municipal bonds returned 2.00%. </a:t>
            </a:r>
          </a:p>
        </p:txBody>
      </p:sp>
      <p:graphicFrame>
        <p:nvGraphicFramePr>
          <p:cNvPr id="13" name="Chart 12"/>
          <p:cNvGraphicFramePr/>
          <p:nvPr>
            <p:extLst>
              <p:ext uri="{D42A27DB-BD31-4B8C-83A1-F6EECF244321}">
                <p14:modId xmlns:p14="http://schemas.microsoft.com/office/powerpoint/2010/main" val="3702185841"/>
              </p:ext>
            </p:extLst>
          </p:nvPr>
        </p:nvGraphicFramePr>
        <p:xfrm>
          <a:off x="3336925" y="1780835"/>
          <a:ext cx="3290250" cy="2555191"/>
        </p:xfrm>
        <a:graphic>
          <a:graphicData uri="http://schemas.openxmlformats.org/drawingml/2006/chart">
            <c:chart xmlns:c="http://schemas.openxmlformats.org/drawingml/2006/chart" xmlns:r="http://schemas.openxmlformats.org/officeDocument/2006/relationships" r:id="rId5"/>
          </a:graphicData>
        </a:graphic>
      </p:graphicFrame>
      <p:sp>
        <p:nvSpPr>
          <p:cNvPr id="4" name="Slide Number Placeholder 3"/>
          <p:cNvSpPr>
            <a:spLocks noGrp="1"/>
          </p:cNvSpPr>
          <p:nvPr>
            <p:ph type="sldNum" sz="quarter" idx="12"/>
          </p:nvPr>
        </p:nvSpPr>
        <p:spPr/>
        <p:txBody>
          <a:bodyPr/>
          <a:lstStyle/>
          <a:p>
            <a:fld id="{66F6FF41-5833-4EBF-9145-362BCED2914A}" type="slidenum">
              <a:rPr lang="en-US" smtClean="0">
                <a:solidFill>
                  <a:prstClr val="white">
                    <a:lumMod val="50000"/>
                  </a:prstClr>
                </a:solidFill>
              </a:rPr>
              <a:pPr/>
              <a:t>15</a:t>
            </a:fld>
            <a:endParaRPr lang="en-US" dirty="0">
              <a:solidFill>
                <a:prstClr val="white">
                  <a:lumMod val="50000"/>
                </a:prstClr>
              </a:solidFill>
            </a:endParaRPr>
          </a:p>
        </p:txBody>
      </p:sp>
      <p:graphicFrame>
        <p:nvGraphicFramePr>
          <p:cNvPr id="12" name="Object 11">
            <a:extLst>
              <a:ext uri="{FF2B5EF4-FFF2-40B4-BE49-F238E27FC236}">
                <a16:creationId xmlns:a16="http://schemas.microsoft.com/office/drawing/2014/main" id="{E05B80F5-B79E-4989-AD26-F3833084CD68}"/>
              </a:ext>
            </a:extLst>
          </p:cNvPr>
          <p:cNvGraphicFramePr>
            <a:graphicFrameLocks noChangeAspect="1"/>
          </p:cNvGraphicFramePr>
          <p:nvPr>
            <p:extLst>
              <p:ext uri="{D42A27DB-BD31-4B8C-83A1-F6EECF244321}">
                <p14:modId xmlns:p14="http://schemas.microsoft.com/office/powerpoint/2010/main" val="3293792907"/>
              </p:ext>
            </p:extLst>
          </p:nvPr>
        </p:nvGraphicFramePr>
        <p:xfrm>
          <a:off x="3306763" y="4494213"/>
          <a:ext cx="6046787" cy="2085975"/>
        </p:xfrm>
        <a:graphic>
          <a:graphicData uri="http://schemas.openxmlformats.org/presentationml/2006/ole">
            <mc:AlternateContent xmlns:mc="http://schemas.openxmlformats.org/markup-compatibility/2006">
              <mc:Choice xmlns:v="urn:schemas-microsoft-com:vml" Requires="v">
                <p:oleObj spid="_x0000_s91699" name="Worksheet" r:id="rId6" imgW="6505612" imgH="2219400" progId="Excel.Sheet.12">
                  <p:embed/>
                </p:oleObj>
              </mc:Choice>
              <mc:Fallback>
                <p:oleObj name="Worksheet" r:id="rId6" imgW="6505612" imgH="2219400" progId="Excel.Sheet.12">
                  <p:embed/>
                  <p:pic>
                    <p:nvPicPr>
                      <p:cNvPr id="12" name="Object 11">
                        <a:extLst>
                          <a:ext uri="{FF2B5EF4-FFF2-40B4-BE49-F238E27FC236}">
                            <a16:creationId xmlns:a16="http://schemas.microsoft.com/office/drawing/2014/main" id="{5EF1ECF9-D60E-4453-BB33-425FBD0528EA}"/>
                          </a:ext>
                        </a:extLst>
                      </p:cNvPr>
                      <p:cNvPicPr>
                        <a:picLocks noChangeAspect="1" noChangeArrowheads="1"/>
                      </p:cNvPicPr>
                      <p:nvPr/>
                    </p:nvPicPr>
                    <p:blipFill>
                      <a:blip r:embed="rId7"/>
                      <a:srcRect/>
                      <a:stretch>
                        <a:fillRect/>
                      </a:stretch>
                    </p:blipFill>
                    <p:spPr bwMode="auto">
                      <a:xfrm>
                        <a:off x="3306763" y="4494213"/>
                        <a:ext cx="6046787" cy="2085975"/>
                      </a:xfrm>
                      <a:prstGeom prst="rect">
                        <a:avLst/>
                      </a:prstGeom>
                      <a:noFill/>
                      <a:ln>
                        <a:noFill/>
                      </a:ln>
                    </p:spPr>
                  </p:pic>
                </p:oleObj>
              </mc:Fallback>
            </mc:AlternateContent>
          </a:graphicData>
        </a:graphic>
      </p:graphicFrame>
      <p:grpSp>
        <p:nvGrpSpPr>
          <p:cNvPr id="14" name="Group 13">
            <a:extLst>
              <a:ext uri="{FF2B5EF4-FFF2-40B4-BE49-F238E27FC236}">
                <a16:creationId xmlns:a16="http://schemas.microsoft.com/office/drawing/2014/main" id="{55E1E5BB-4953-46FF-817A-033424FD0AC9}"/>
              </a:ext>
            </a:extLst>
          </p:cNvPr>
          <p:cNvGrpSpPr/>
          <p:nvPr/>
        </p:nvGrpSpPr>
        <p:grpSpPr>
          <a:xfrm>
            <a:off x="6534150" y="1852382"/>
            <a:ext cx="3124200" cy="280039"/>
            <a:chOff x="6534150" y="1852382"/>
            <a:chExt cx="3124200" cy="280039"/>
          </a:xfrm>
        </p:grpSpPr>
        <p:sp>
          <p:nvSpPr>
            <p:cNvPr id="15" name="TextBox 14">
              <a:extLst>
                <a:ext uri="{FF2B5EF4-FFF2-40B4-BE49-F238E27FC236}">
                  <a16:creationId xmlns:a16="http://schemas.microsoft.com/office/drawing/2014/main" id="{3C9D9838-ECD3-4931-9B7C-06BFBB0B01F1}"/>
                </a:ext>
              </a:extLst>
            </p:cNvPr>
            <p:cNvSpPr txBox="1"/>
            <p:nvPr/>
          </p:nvSpPr>
          <p:spPr bwMode="auto">
            <a:xfrm>
              <a:off x="6534150" y="1852382"/>
              <a:ext cx="3124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defTabSz="914400" fontAlgn="base">
                <a:spcBef>
                  <a:spcPct val="0"/>
                </a:spcBef>
                <a:spcAft>
                  <a:spcPct val="0"/>
                </a:spcAft>
              </a:pPr>
              <a:r>
                <a:rPr lang="en-US" sz="1000" b="1" dirty="0">
                  <a:solidFill>
                    <a:schemeClr val="accent1"/>
                  </a:solidFill>
                  <a:latin typeface="Arial" panose="020B0604020202020204" pitchFamily="34" charset="0"/>
                  <a:cs typeface="Arial" panose="020B0604020202020204" pitchFamily="34" charset="0"/>
                </a:rPr>
                <a:t>Bond Yield across Issuers (%)</a:t>
              </a:r>
            </a:p>
          </p:txBody>
        </p:sp>
        <p:cxnSp>
          <p:nvCxnSpPr>
            <p:cNvPr id="16" name="Straight Connector 15">
              <a:extLst>
                <a:ext uri="{FF2B5EF4-FFF2-40B4-BE49-F238E27FC236}">
                  <a16:creationId xmlns:a16="http://schemas.microsoft.com/office/drawing/2014/main" id="{96145A5E-3C3E-4203-A160-EB66BDE96A91}"/>
                </a:ext>
              </a:extLst>
            </p:cNvPr>
            <p:cNvCxnSpPr>
              <a:cxnSpLocks/>
            </p:cNvCxnSpPr>
            <p:nvPr/>
          </p:nvCxnSpPr>
          <p:spPr>
            <a:xfrm>
              <a:off x="6627174" y="2132421"/>
              <a:ext cx="282162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22D189D9-AF95-41E8-AE96-FF00C107A61F}"/>
              </a:ext>
            </a:extLst>
          </p:cNvPr>
          <p:cNvGrpSpPr/>
          <p:nvPr/>
        </p:nvGrpSpPr>
        <p:grpSpPr>
          <a:xfrm>
            <a:off x="3312527" y="1852382"/>
            <a:ext cx="3220333" cy="280039"/>
            <a:chOff x="6534150" y="1852382"/>
            <a:chExt cx="3076575" cy="280039"/>
          </a:xfrm>
        </p:grpSpPr>
        <p:sp>
          <p:nvSpPr>
            <p:cNvPr id="19" name="TextBox 18">
              <a:extLst>
                <a:ext uri="{FF2B5EF4-FFF2-40B4-BE49-F238E27FC236}">
                  <a16:creationId xmlns:a16="http://schemas.microsoft.com/office/drawing/2014/main" id="{5385B490-7D37-43D6-8F1A-FEBD41FEB51C}"/>
                </a:ext>
              </a:extLst>
            </p:cNvPr>
            <p:cNvSpPr txBox="1"/>
            <p:nvPr/>
          </p:nvSpPr>
          <p:spPr bwMode="auto">
            <a:xfrm>
              <a:off x="6534150" y="1852382"/>
              <a:ext cx="30765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r>
                <a:rPr lang="en-US" sz="1000" b="1" dirty="0">
                  <a:solidFill>
                    <a:schemeClr val="accent1"/>
                  </a:solidFill>
                  <a:latin typeface="Arial" panose="020B0604020202020204" pitchFamily="34" charset="0"/>
                  <a:cs typeface="Arial" panose="020B0604020202020204" pitchFamily="34" charset="0"/>
                </a:rPr>
                <a:t>US Treasury Yield Curve (%)</a:t>
              </a:r>
            </a:p>
          </p:txBody>
        </p:sp>
        <p:cxnSp>
          <p:nvCxnSpPr>
            <p:cNvPr id="20" name="Straight Connector 19">
              <a:extLst>
                <a:ext uri="{FF2B5EF4-FFF2-40B4-BE49-F238E27FC236}">
                  <a16:creationId xmlns:a16="http://schemas.microsoft.com/office/drawing/2014/main" id="{91D5B4BC-D963-4288-9C94-0CC1D026CE6A}"/>
                </a:ext>
              </a:extLst>
            </p:cNvPr>
            <p:cNvCxnSpPr/>
            <p:nvPr/>
          </p:nvCxnSpPr>
          <p:spPr>
            <a:xfrm>
              <a:off x="6627175" y="2132421"/>
              <a:ext cx="2854325"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2ABDCD61-3242-44D5-A263-F169E09AF887}"/>
              </a:ext>
            </a:extLst>
          </p:cNvPr>
          <p:cNvSpPr txBox="1"/>
          <p:nvPr/>
        </p:nvSpPr>
        <p:spPr bwMode="auto">
          <a:xfrm>
            <a:off x="3298869" y="4488893"/>
            <a:ext cx="322033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r>
              <a:rPr lang="en-US" sz="1000" b="1" dirty="0">
                <a:solidFill>
                  <a:schemeClr val="accent1"/>
                </a:solidFill>
                <a:latin typeface="Arial" panose="020B0604020202020204" pitchFamily="34" charset="0"/>
                <a:cs typeface="Arial" panose="020B0604020202020204" pitchFamily="34" charset="0"/>
              </a:rPr>
              <a:t>Period Returns (%)</a:t>
            </a:r>
          </a:p>
        </p:txBody>
      </p:sp>
      <p:pic>
        <p:nvPicPr>
          <p:cNvPr id="22" name="Picture 21" descr="CFP_FNL.jpg">
            <a:extLst>
              <a:ext uri="{FF2B5EF4-FFF2-40B4-BE49-F238E27FC236}">
                <a16:creationId xmlns:a16="http://schemas.microsoft.com/office/drawing/2014/main" id="{D5848601-A1E2-4966-B386-A9B8DB8B6D5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2359517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Quarterly Market Review</a:t>
            </a:r>
          </a:p>
        </p:txBody>
      </p:sp>
      <p:sp>
        <p:nvSpPr>
          <p:cNvPr id="3" name="Slide Number Placeholder 2"/>
          <p:cNvSpPr>
            <a:spLocks noGrp="1"/>
          </p:cNvSpPr>
          <p:nvPr>
            <p:ph type="sldNum" sz="quarter" idx="12"/>
          </p:nvPr>
        </p:nvSpPr>
        <p:spPr/>
        <p:txBody>
          <a:bodyPr/>
          <a:lstStyle/>
          <a:p>
            <a:fld id="{66F6FF41-5833-4EBF-9145-362BCED2914A}" type="slidenum">
              <a:rPr lang="en-US" smtClean="0"/>
              <a:pPr/>
              <a:t>2</a:t>
            </a:fld>
            <a:endParaRPr lang="en-US" dirty="0"/>
          </a:p>
        </p:txBody>
      </p:sp>
      <p:sp>
        <p:nvSpPr>
          <p:cNvPr id="6" name="Text Placeholder 5"/>
          <p:cNvSpPr>
            <a:spLocks noGrp="1"/>
          </p:cNvSpPr>
          <p:nvPr>
            <p:ph type="body" sz="quarter" idx="14"/>
          </p:nvPr>
        </p:nvSpPr>
        <p:spPr/>
        <p:txBody>
          <a:bodyPr/>
          <a:lstStyle/>
          <a:p>
            <a:r>
              <a:rPr lang="en-US" dirty="0"/>
              <a:t>Fourth Quarter 2018</a:t>
            </a:r>
          </a:p>
        </p:txBody>
      </p:sp>
      <p:sp>
        <p:nvSpPr>
          <p:cNvPr id="11" name="Text Placeholder 10">
            <a:extLst>
              <a:ext uri="{FF2B5EF4-FFF2-40B4-BE49-F238E27FC236}">
                <a16:creationId xmlns:a16="http://schemas.microsoft.com/office/drawing/2014/main" id="{E7B79D15-D5D4-4EA2-B227-19EA11F6B757}"/>
              </a:ext>
            </a:extLst>
          </p:cNvPr>
          <p:cNvSpPr>
            <a:spLocks noGrp="1"/>
          </p:cNvSpPr>
          <p:nvPr>
            <p:ph type="body" sz="quarter" idx="15"/>
          </p:nvPr>
        </p:nvSpPr>
        <p:spPr/>
        <p:txBody>
          <a:bodyPr/>
          <a:lstStyle/>
          <a:p>
            <a:endParaRPr lang="en-US" dirty="0"/>
          </a:p>
        </p:txBody>
      </p:sp>
      <p:sp>
        <p:nvSpPr>
          <p:cNvPr id="14" name="Text Placeholder 13"/>
          <p:cNvSpPr>
            <a:spLocks noGrp="1"/>
          </p:cNvSpPr>
          <p:nvPr>
            <p:ph type="body" sz="quarter" idx="17"/>
          </p:nvPr>
        </p:nvSpPr>
        <p:spPr/>
        <p:txBody>
          <a:bodyPr/>
          <a:lstStyle/>
          <a:p>
            <a:r>
              <a:rPr lang="en-US" dirty="0"/>
              <a:t>Overview:</a:t>
            </a:r>
          </a:p>
          <a:p>
            <a:pPr lvl="1"/>
            <a:r>
              <a:rPr lang="en-US" dirty="0"/>
              <a:t>Market Summary</a:t>
            </a:r>
          </a:p>
          <a:p>
            <a:pPr lvl="1"/>
            <a:r>
              <a:rPr lang="en-US" dirty="0"/>
              <a:t>World Stock Market Performance</a:t>
            </a:r>
          </a:p>
          <a:p>
            <a:pPr lvl="1"/>
            <a:r>
              <a:rPr lang="en-US" dirty="0"/>
              <a:t>World Asset Classes	</a:t>
            </a:r>
          </a:p>
          <a:p>
            <a:pPr lvl="1"/>
            <a:r>
              <a:rPr lang="en-US" dirty="0"/>
              <a:t>US Stocks	</a:t>
            </a:r>
          </a:p>
          <a:p>
            <a:pPr lvl="1"/>
            <a:r>
              <a:rPr lang="en-US" dirty="0"/>
              <a:t>International Developed Stocks</a:t>
            </a:r>
          </a:p>
          <a:p>
            <a:pPr lvl="1"/>
            <a:r>
              <a:rPr lang="en-US" dirty="0"/>
              <a:t>Emerging Markets Stocks</a:t>
            </a:r>
          </a:p>
          <a:p>
            <a:pPr lvl="1"/>
            <a:r>
              <a:rPr lang="en-US" dirty="0"/>
              <a:t>Select Country Performance</a:t>
            </a:r>
          </a:p>
          <a:p>
            <a:pPr lvl="1"/>
            <a:r>
              <a:rPr lang="en-US" dirty="0"/>
              <a:t>Select Currency Performance vs. US Dollar</a:t>
            </a:r>
          </a:p>
          <a:p>
            <a:pPr lvl="1"/>
            <a:r>
              <a:rPr lang="en-US" dirty="0"/>
              <a:t>Real Estate Investment Trusts (REITs)</a:t>
            </a:r>
          </a:p>
          <a:p>
            <a:pPr lvl="1"/>
            <a:r>
              <a:rPr lang="en-US" dirty="0"/>
              <a:t>Commodities</a:t>
            </a:r>
          </a:p>
          <a:p>
            <a:pPr lvl="1"/>
            <a:r>
              <a:rPr lang="en-US" dirty="0"/>
              <a:t>Fixed Income 	</a:t>
            </a:r>
          </a:p>
          <a:p>
            <a:pPr lvl="1"/>
            <a:r>
              <a:rPr lang="en-US" dirty="0"/>
              <a:t>	</a:t>
            </a:r>
          </a:p>
        </p:txBody>
      </p:sp>
      <p:sp>
        <p:nvSpPr>
          <p:cNvPr id="33" name="Text Placeholder 32"/>
          <p:cNvSpPr>
            <a:spLocks noGrp="1"/>
          </p:cNvSpPr>
          <p:nvPr>
            <p:ph type="body" sz="quarter" idx="18"/>
          </p:nvPr>
        </p:nvSpPr>
        <p:spPr/>
        <p:txBody>
          <a:bodyPr/>
          <a:lstStyle/>
          <a:p>
            <a:r>
              <a:rPr lang="en-US" dirty="0"/>
              <a:t>This report features world capital market performance and a timeline of events for the past quarter. It begins with a global overview, then features the returns of </a:t>
            </a:r>
            <a:br>
              <a:rPr lang="en-US" dirty="0"/>
            </a:br>
            <a:r>
              <a:rPr lang="en-US" dirty="0"/>
              <a:t>stock and bond asset classes in the US and </a:t>
            </a:r>
            <a:br>
              <a:rPr lang="en-US" dirty="0"/>
            </a:br>
            <a:r>
              <a:rPr lang="en-US" dirty="0"/>
              <a:t>international markets. </a:t>
            </a:r>
          </a:p>
          <a:p>
            <a:r>
              <a:rPr lang="en-US" dirty="0"/>
              <a:t>The report also illustrates the impact of globally diversified portfolios and features a quarterly topic.</a:t>
            </a:r>
          </a:p>
          <a:p>
            <a:endParaRPr lang="en-US" dirty="0"/>
          </a:p>
        </p:txBody>
      </p:sp>
      <p:pic>
        <p:nvPicPr>
          <p:cNvPr id="9" name="Picture 8" descr="CFP_FNL.jpg">
            <a:extLst>
              <a:ext uri="{FF2B5EF4-FFF2-40B4-BE49-F238E27FC236}">
                <a16:creationId xmlns:a16="http://schemas.microsoft.com/office/drawing/2014/main" id="{67992017-FC2A-49C7-8840-78E367B901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148696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accent6">
                    <a:lumMod val="75000"/>
                  </a:schemeClr>
                </a:solidFill>
              </a:rPr>
              <a:t>Quarterly Market Summary</a:t>
            </a:r>
          </a:p>
        </p:txBody>
      </p:sp>
      <p:sp>
        <p:nvSpPr>
          <p:cNvPr id="6" name="Text Placeholder 5"/>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en-US" dirty="0"/>
          </a:p>
          <a:p>
            <a:endParaRPr lang="en-US" b="1" dirty="0"/>
          </a:p>
          <a:p>
            <a:r>
              <a:rPr lang="en-US" b="1" dirty="0"/>
              <a:t>Past performance is not a guarantee of future results. Indices are not available for direct investment. Index performance does not reflect the expenses associated with the management of an actual portfolio. </a:t>
            </a:r>
            <a:r>
              <a:rPr lang="en-US" dirty="0"/>
              <a:t>Market segment (index representation) as follows: US Stock Market (Russell 3000 Index), International Developed Stocks (MSCI World ex USA Index [net div.]), Emerging Markets (MSCI Emerging Markets Index [net div.]), Global Real Estate (S&amp;P Global REIT Index [net div.]), US Bond Market (Bloomberg Barclays US Aggregate Bond Index), and Global Bond Market ex US (Bloomberg Barclays Global Aggregate ex-USD Bond Index [hedged to USD]). S&amp;P data © 2019 S&amp;P Dow Jones Indices LLC, a division of S&amp;P Global. All rights reserved. Frank Russell Company is the source and owner of the trademarks, service marks, and copyrights related to the Russell Indexes. MSCI data © MSCI 2019, all rights reserved. Bloomberg Barclays data provided by Bloomberg.</a:t>
            </a:r>
          </a:p>
        </p:txBody>
      </p:sp>
      <p:sp>
        <p:nvSpPr>
          <p:cNvPr id="5" name="Text Placeholder 4"/>
          <p:cNvSpPr>
            <a:spLocks noGrp="1"/>
          </p:cNvSpPr>
          <p:nvPr>
            <p:ph type="body" sz="quarter" idx="14"/>
          </p:nvPr>
        </p:nvSpPr>
        <p:spPr/>
        <p:txBody>
          <a:bodyPr/>
          <a:lstStyle/>
          <a:p>
            <a:pPr lvl="0"/>
            <a:r>
              <a:rPr lang="en-US" dirty="0"/>
              <a:t>Index Returns</a:t>
            </a:r>
          </a:p>
        </p:txBody>
      </p:sp>
      <p:graphicFrame>
        <p:nvGraphicFramePr>
          <p:cNvPr id="10" name="Object 9"/>
          <p:cNvGraphicFramePr>
            <a:graphicFrameLocks/>
          </p:cNvGraphicFramePr>
          <p:nvPr>
            <p:extLst>
              <p:ext uri="{D42A27DB-BD31-4B8C-83A1-F6EECF244321}">
                <p14:modId xmlns:p14="http://schemas.microsoft.com/office/powerpoint/2010/main" val="1085149697"/>
              </p:ext>
            </p:extLst>
          </p:nvPr>
        </p:nvGraphicFramePr>
        <p:xfrm>
          <a:off x="599758" y="1595438"/>
          <a:ext cx="8907462" cy="5046662"/>
        </p:xfrm>
        <a:graphic>
          <a:graphicData uri="http://schemas.openxmlformats.org/presentationml/2006/ole">
            <mc:AlternateContent xmlns:mc="http://schemas.openxmlformats.org/markup-compatibility/2006">
              <mc:Choice xmlns:v="urn:schemas-microsoft-com:vml" Requires="v">
                <p:oleObj spid="_x0000_s85550" name="Worksheet" r:id="rId4" imgW="8686935" imgH="5248260" progId="Excel.Sheet.12">
                  <p:embed/>
                </p:oleObj>
              </mc:Choice>
              <mc:Fallback>
                <p:oleObj name="Worksheet" r:id="rId4" imgW="8686935" imgH="5248260" progId="Excel.Sheet.12">
                  <p:embed/>
                  <p:pic>
                    <p:nvPicPr>
                      <p:cNvPr id="0" name=""/>
                      <p:cNvPicPr>
                        <a:picLocks noChangeArrowheads="1"/>
                      </p:cNvPicPr>
                      <p:nvPr/>
                    </p:nvPicPr>
                    <p:blipFill>
                      <a:blip r:embed="rId5"/>
                      <a:srcRect/>
                      <a:stretch>
                        <a:fillRect/>
                      </a:stretch>
                    </p:blipFill>
                    <p:spPr bwMode="auto">
                      <a:xfrm>
                        <a:off x="599758" y="1595438"/>
                        <a:ext cx="8907462" cy="504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Slide Number Placeholder 1"/>
          <p:cNvSpPr>
            <a:spLocks noGrp="1"/>
          </p:cNvSpPr>
          <p:nvPr>
            <p:ph type="sldNum" sz="quarter" idx="12"/>
          </p:nvPr>
        </p:nvSpPr>
        <p:spPr/>
        <p:txBody>
          <a:bodyPr/>
          <a:lstStyle/>
          <a:p>
            <a:fld id="{66F6FF41-5833-4EBF-9145-362BCED2914A}" type="slidenum">
              <a:rPr lang="en-US" smtClean="0">
                <a:solidFill>
                  <a:prstClr val="white">
                    <a:lumMod val="50000"/>
                  </a:prstClr>
                </a:solidFill>
              </a:rPr>
              <a:pPr/>
              <a:t>3</a:t>
            </a:fld>
            <a:endParaRPr lang="en-US" dirty="0">
              <a:solidFill>
                <a:prstClr val="white">
                  <a:lumMod val="50000"/>
                </a:prstClr>
              </a:solidFill>
            </a:endParaRPr>
          </a:p>
        </p:txBody>
      </p:sp>
      <p:sp>
        <p:nvSpPr>
          <p:cNvPr id="20" name="Up Arrow 1">
            <a:extLst>
              <a:ext uri="{FF2B5EF4-FFF2-40B4-BE49-F238E27FC236}">
                <a16:creationId xmlns:a16="http://schemas.microsoft.com/office/drawing/2014/main" id="{5E01B201-D8B0-4856-84A7-BDF382F3E4F1}"/>
              </a:ext>
            </a:extLst>
          </p:cNvPr>
          <p:cNvSpPr/>
          <p:nvPr/>
        </p:nvSpPr>
        <p:spPr>
          <a:xfrm>
            <a:off x="2568062" y="3051855"/>
            <a:ext cx="698079" cy="866779"/>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sp>
        <p:nvSpPr>
          <p:cNvPr id="22" name="Up Arrow 1">
            <a:extLst>
              <a:ext uri="{FF2B5EF4-FFF2-40B4-BE49-F238E27FC236}">
                <a16:creationId xmlns:a16="http://schemas.microsoft.com/office/drawing/2014/main" id="{44870769-FC9B-4076-BE5A-E84752D4E4E4}"/>
              </a:ext>
            </a:extLst>
          </p:cNvPr>
          <p:cNvSpPr/>
          <p:nvPr/>
        </p:nvSpPr>
        <p:spPr>
          <a:xfrm rot="10800000" flipV="1">
            <a:off x="5980614" y="3051855"/>
            <a:ext cx="698079" cy="866779"/>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sp>
        <p:nvSpPr>
          <p:cNvPr id="23" name="Up Arrow 1">
            <a:extLst>
              <a:ext uri="{FF2B5EF4-FFF2-40B4-BE49-F238E27FC236}">
                <a16:creationId xmlns:a16="http://schemas.microsoft.com/office/drawing/2014/main" id="{0C7D4398-7020-4420-B88F-0D2338580150}"/>
              </a:ext>
            </a:extLst>
          </p:cNvPr>
          <p:cNvSpPr/>
          <p:nvPr/>
        </p:nvSpPr>
        <p:spPr>
          <a:xfrm flipV="1">
            <a:off x="7375376" y="3051855"/>
            <a:ext cx="698079" cy="866779"/>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sp>
        <p:nvSpPr>
          <p:cNvPr id="14" name="Up Arrow 1">
            <a:extLst>
              <a:ext uri="{FF2B5EF4-FFF2-40B4-BE49-F238E27FC236}">
                <a16:creationId xmlns:a16="http://schemas.microsoft.com/office/drawing/2014/main" id="{860023C4-0359-4769-9753-6F88BD53DFD0}"/>
              </a:ext>
            </a:extLst>
          </p:cNvPr>
          <p:cNvSpPr/>
          <p:nvPr/>
        </p:nvSpPr>
        <p:spPr>
          <a:xfrm>
            <a:off x="3691235" y="3051855"/>
            <a:ext cx="698079" cy="866779"/>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sp>
        <p:nvSpPr>
          <p:cNvPr id="16" name="Up Arrow 1">
            <a:extLst>
              <a:ext uri="{FF2B5EF4-FFF2-40B4-BE49-F238E27FC236}">
                <a16:creationId xmlns:a16="http://schemas.microsoft.com/office/drawing/2014/main" id="{EB49D2C2-2703-4D99-A48E-B6DA08F842EC}"/>
              </a:ext>
            </a:extLst>
          </p:cNvPr>
          <p:cNvSpPr/>
          <p:nvPr/>
        </p:nvSpPr>
        <p:spPr>
          <a:xfrm>
            <a:off x="4835924" y="3051855"/>
            <a:ext cx="698079" cy="866779"/>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sp>
        <p:nvSpPr>
          <p:cNvPr id="17" name="Up Arrow 1">
            <a:extLst>
              <a:ext uri="{FF2B5EF4-FFF2-40B4-BE49-F238E27FC236}">
                <a16:creationId xmlns:a16="http://schemas.microsoft.com/office/drawing/2014/main" id="{D0B592CC-4E23-49A8-BC10-61DD3F659DE5}"/>
              </a:ext>
            </a:extLst>
          </p:cNvPr>
          <p:cNvSpPr/>
          <p:nvPr/>
        </p:nvSpPr>
        <p:spPr>
          <a:xfrm flipV="1">
            <a:off x="8592783" y="3051855"/>
            <a:ext cx="698079" cy="866779"/>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dirty="0">
              <a:latin typeface="Arial" pitchFamily="34" charset="0"/>
              <a:cs typeface="Arial" pitchFamily="34" charset="0"/>
            </a:endParaRPr>
          </a:p>
        </p:txBody>
      </p:sp>
      <p:pic>
        <p:nvPicPr>
          <p:cNvPr id="15" name="Picture 14" descr="CFP_FNL.jpg">
            <a:extLst>
              <a:ext uri="{FF2B5EF4-FFF2-40B4-BE49-F238E27FC236}">
                <a16:creationId xmlns:a16="http://schemas.microsoft.com/office/drawing/2014/main" id="{9971429C-390F-40C6-9A85-DFA27A322A2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1058445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9812" y="677016"/>
            <a:ext cx="9052560" cy="521864"/>
          </a:xfrm>
        </p:spPr>
        <p:txBody>
          <a:bodyPr/>
          <a:lstStyle/>
          <a:p>
            <a:r>
              <a:rPr lang="en-US" dirty="0">
                <a:solidFill>
                  <a:schemeClr val="accent6">
                    <a:lumMod val="75000"/>
                  </a:schemeClr>
                </a:solidFill>
              </a:rPr>
              <a:t>Long-Term Market Summary</a:t>
            </a:r>
          </a:p>
        </p:txBody>
      </p:sp>
      <p:sp>
        <p:nvSpPr>
          <p:cNvPr id="6" name="Text Placeholder 5"/>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en-US" dirty="0"/>
          </a:p>
          <a:p>
            <a:endParaRPr lang="en-US" b="1" dirty="0"/>
          </a:p>
          <a:p>
            <a:r>
              <a:rPr lang="en-US" b="1" dirty="0"/>
              <a:t>Past performance is not a guarantee of future results. Indices are not available for direct investment. Index performance does not reflect the expenses associated with the management of an actual portfolio. </a:t>
            </a:r>
            <a:r>
              <a:rPr lang="en-US" dirty="0"/>
              <a:t>Market segment (index representation) as follows: US Stock Market (Russell 3000 Index), International Developed Stocks (MSCI World ex USA Index [net div.]), Emerging Markets (MSCI Emerging Markets Index [net div.]), Global Real Estate (S&amp;P Global REIT Index [net div.]), US Bond Market (Bloomberg Barclays US Aggregate Bond Index), and Global Bond Market ex US (Bloomberg Barclays Global Aggregate ex-USD Bond Index [hedged to USD]). S&amp;P data © 2019 S&amp;P Dow Jones Indices LLC, a division of S&amp;P Global. All rights reserved. Frank Russell Company is the source and owner of the trademarks, service marks, and copyrights related to the Russell Indexes. MSCI data © MSCI 2019, all rights reserved. Bloomberg Barclays data provided by Bloomberg.</a:t>
            </a:r>
          </a:p>
        </p:txBody>
      </p:sp>
      <p:sp>
        <p:nvSpPr>
          <p:cNvPr id="5" name="Text Placeholder 4"/>
          <p:cNvSpPr>
            <a:spLocks noGrp="1"/>
          </p:cNvSpPr>
          <p:nvPr>
            <p:ph type="body" sz="quarter" idx="14"/>
          </p:nvPr>
        </p:nvSpPr>
        <p:spPr/>
        <p:txBody>
          <a:bodyPr/>
          <a:lstStyle/>
          <a:p>
            <a:pPr lvl="0"/>
            <a:r>
              <a:rPr lang="en-US" dirty="0"/>
              <a:t>Index Returns</a:t>
            </a:r>
          </a:p>
        </p:txBody>
      </p:sp>
      <p:graphicFrame>
        <p:nvGraphicFramePr>
          <p:cNvPr id="10" name="Object 9"/>
          <p:cNvGraphicFramePr>
            <a:graphicFrameLocks/>
          </p:cNvGraphicFramePr>
          <p:nvPr>
            <p:extLst/>
          </p:nvPr>
        </p:nvGraphicFramePr>
        <p:xfrm>
          <a:off x="598488" y="1621357"/>
          <a:ext cx="8907462" cy="5762625"/>
        </p:xfrm>
        <a:graphic>
          <a:graphicData uri="http://schemas.openxmlformats.org/presentationml/2006/ole">
            <mc:AlternateContent xmlns:mc="http://schemas.openxmlformats.org/markup-compatibility/2006">
              <mc:Choice xmlns:v="urn:schemas-microsoft-com:vml" Requires="v">
                <p:oleObj spid="_x0000_s95257" name="Worksheet" r:id="rId4" imgW="8686935" imgH="5991300" progId="Excel.Sheet.12">
                  <p:embed/>
                </p:oleObj>
              </mc:Choice>
              <mc:Fallback>
                <p:oleObj name="Worksheet" r:id="rId4" imgW="8686935" imgH="5991300" progId="Excel.Sheet.12">
                  <p:embed/>
                  <p:pic>
                    <p:nvPicPr>
                      <p:cNvPr id="10" name="Object 9"/>
                      <p:cNvPicPr>
                        <a:picLocks noChangeArrowheads="1"/>
                      </p:cNvPicPr>
                      <p:nvPr/>
                    </p:nvPicPr>
                    <p:blipFill>
                      <a:blip r:embed="rId5"/>
                      <a:srcRect/>
                      <a:stretch>
                        <a:fillRect/>
                      </a:stretch>
                    </p:blipFill>
                    <p:spPr bwMode="auto">
                      <a:xfrm>
                        <a:off x="598488" y="1621357"/>
                        <a:ext cx="8907462" cy="5762625"/>
                      </a:xfrm>
                      <a:prstGeom prst="rect">
                        <a:avLst/>
                      </a:prstGeom>
                      <a:noFill/>
                      <a:ln>
                        <a:noFill/>
                      </a:ln>
                      <a:extLst/>
                    </p:spPr>
                  </p:pic>
                </p:oleObj>
              </mc:Fallback>
            </mc:AlternateContent>
          </a:graphicData>
        </a:graphic>
      </p:graphicFrame>
      <p:sp>
        <p:nvSpPr>
          <p:cNvPr id="2" name="Slide Number Placeholder 1"/>
          <p:cNvSpPr>
            <a:spLocks noGrp="1"/>
          </p:cNvSpPr>
          <p:nvPr>
            <p:ph type="sldNum" sz="quarter" idx="12"/>
          </p:nvPr>
        </p:nvSpPr>
        <p:spPr/>
        <p:txBody>
          <a:bodyPr/>
          <a:lstStyle/>
          <a:p>
            <a:pPr marL="0" marR="0" lvl="0" indent="0" algn="r" defTabSz="1018228" rtl="0" eaLnBrk="1" fontAlgn="auto" latinLnBrk="0" hangingPunct="1">
              <a:lnSpc>
                <a:spcPct val="100000"/>
              </a:lnSpc>
              <a:spcBef>
                <a:spcPts val="0"/>
              </a:spcBef>
              <a:spcAft>
                <a:spcPts val="0"/>
              </a:spcAft>
              <a:buClrTx/>
              <a:buSzTx/>
              <a:buFontTx/>
              <a:buNone/>
              <a:tabLst/>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prstClr val="white">
                  <a:lumMod val="50000"/>
                </a:prstClr>
              </a:solidFill>
              <a:effectLst/>
              <a:uLnTx/>
              <a:uFillTx/>
              <a:latin typeface="Arial"/>
              <a:ea typeface="+mn-ea"/>
              <a:cs typeface="+mn-cs"/>
            </a:endParaRPr>
          </a:p>
        </p:txBody>
      </p:sp>
      <p:sp>
        <p:nvSpPr>
          <p:cNvPr id="21" name="Up Arrow 1">
            <a:extLst>
              <a:ext uri="{FF2B5EF4-FFF2-40B4-BE49-F238E27FC236}">
                <a16:creationId xmlns:a16="http://schemas.microsoft.com/office/drawing/2014/main" id="{2D96738A-745A-45E6-889C-876A575A6117}"/>
              </a:ext>
            </a:extLst>
          </p:cNvPr>
          <p:cNvSpPr/>
          <p:nvPr/>
        </p:nvSpPr>
        <p:spPr>
          <a:xfrm rot="10800000" flipV="1">
            <a:off x="3713872" y="3094893"/>
            <a:ext cx="698079" cy="548640"/>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2" name="Up Arrow 1">
            <a:extLst>
              <a:ext uri="{FF2B5EF4-FFF2-40B4-BE49-F238E27FC236}">
                <a16:creationId xmlns:a16="http://schemas.microsoft.com/office/drawing/2014/main" id="{44870769-FC9B-4076-BE5A-E84752D4E4E4}"/>
              </a:ext>
            </a:extLst>
          </p:cNvPr>
          <p:cNvSpPr/>
          <p:nvPr/>
        </p:nvSpPr>
        <p:spPr>
          <a:xfrm rot="10800000" flipV="1">
            <a:off x="6001520" y="3094893"/>
            <a:ext cx="698079" cy="548640"/>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3" name="Up Arrow 1">
            <a:extLst>
              <a:ext uri="{FF2B5EF4-FFF2-40B4-BE49-F238E27FC236}">
                <a16:creationId xmlns:a16="http://schemas.microsoft.com/office/drawing/2014/main" id="{0C7D4398-7020-4420-B88F-0D2338580150}"/>
              </a:ext>
            </a:extLst>
          </p:cNvPr>
          <p:cNvSpPr/>
          <p:nvPr/>
        </p:nvSpPr>
        <p:spPr>
          <a:xfrm flipV="1">
            <a:off x="7374768" y="3094893"/>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4" name="Up Arrow 1">
            <a:extLst>
              <a:ext uri="{FF2B5EF4-FFF2-40B4-BE49-F238E27FC236}">
                <a16:creationId xmlns:a16="http://schemas.microsoft.com/office/drawing/2014/main" id="{A1ECBBB5-FACD-46DE-81E9-3DD93A368CA3}"/>
              </a:ext>
            </a:extLst>
          </p:cNvPr>
          <p:cNvSpPr/>
          <p:nvPr/>
        </p:nvSpPr>
        <p:spPr>
          <a:xfrm rot="10800000">
            <a:off x="2579175"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5" name="Up Arrow 1">
            <a:extLst>
              <a:ext uri="{FF2B5EF4-FFF2-40B4-BE49-F238E27FC236}">
                <a16:creationId xmlns:a16="http://schemas.microsoft.com/office/drawing/2014/main" id="{31BC42FE-D1B4-4CA5-9FD0-1531F514D68E}"/>
              </a:ext>
            </a:extLst>
          </p:cNvPr>
          <p:cNvSpPr/>
          <p:nvPr/>
        </p:nvSpPr>
        <p:spPr>
          <a:xfrm flipV="1">
            <a:off x="3725595"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6" name="Up Arrow 1">
            <a:extLst>
              <a:ext uri="{FF2B5EF4-FFF2-40B4-BE49-F238E27FC236}">
                <a16:creationId xmlns:a16="http://schemas.microsoft.com/office/drawing/2014/main" id="{94F250EE-7C9F-4FB9-9C60-EF103DC5E968}"/>
              </a:ext>
            </a:extLst>
          </p:cNvPr>
          <p:cNvSpPr/>
          <p:nvPr/>
        </p:nvSpPr>
        <p:spPr>
          <a:xfrm flipV="1">
            <a:off x="5983098"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7" name="Up Arrow 1">
            <a:extLst>
              <a:ext uri="{FF2B5EF4-FFF2-40B4-BE49-F238E27FC236}">
                <a16:creationId xmlns:a16="http://schemas.microsoft.com/office/drawing/2014/main" id="{2F060152-4489-4517-9711-793140031D70}"/>
              </a:ext>
            </a:extLst>
          </p:cNvPr>
          <p:cNvSpPr/>
          <p:nvPr/>
        </p:nvSpPr>
        <p:spPr>
          <a:xfrm flipV="1">
            <a:off x="7356346"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0" name="Up Arrow 1">
            <a:extLst>
              <a:ext uri="{FF2B5EF4-FFF2-40B4-BE49-F238E27FC236}">
                <a16:creationId xmlns:a16="http://schemas.microsoft.com/office/drawing/2014/main" id="{CE567FF2-CD51-4840-86AF-10C68F5AEB4F}"/>
              </a:ext>
            </a:extLst>
          </p:cNvPr>
          <p:cNvSpPr/>
          <p:nvPr/>
        </p:nvSpPr>
        <p:spPr>
          <a:xfrm rot="10800000">
            <a:off x="2569127"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1" name="Up Arrow 1">
            <a:extLst>
              <a:ext uri="{FF2B5EF4-FFF2-40B4-BE49-F238E27FC236}">
                <a16:creationId xmlns:a16="http://schemas.microsoft.com/office/drawing/2014/main" id="{330A093D-2E6E-4A30-A6C5-B3027E64BBC9}"/>
              </a:ext>
            </a:extLst>
          </p:cNvPr>
          <p:cNvSpPr/>
          <p:nvPr/>
        </p:nvSpPr>
        <p:spPr>
          <a:xfrm flipV="1">
            <a:off x="3715547"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2" name="Up Arrow 1">
            <a:extLst>
              <a:ext uri="{FF2B5EF4-FFF2-40B4-BE49-F238E27FC236}">
                <a16:creationId xmlns:a16="http://schemas.microsoft.com/office/drawing/2014/main" id="{FA7C44C3-F1BD-49F5-BBE8-3F4980880FC9}"/>
              </a:ext>
            </a:extLst>
          </p:cNvPr>
          <p:cNvSpPr/>
          <p:nvPr/>
        </p:nvSpPr>
        <p:spPr>
          <a:xfrm flipV="1">
            <a:off x="6003195"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3" name="Up Arrow 1">
            <a:extLst>
              <a:ext uri="{FF2B5EF4-FFF2-40B4-BE49-F238E27FC236}">
                <a16:creationId xmlns:a16="http://schemas.microsoft.com/office/drawing/2014/main" id="{77AFEC42-05DE-4DFC-A1D9-CE5570C42C7F}"/>
              </a:ext>
            </a:extLst>
          </p:cNvPr>
          <p:cNvSpPr/>
          <p:nvPr/>
        </p:nvSpPr>
        <p:spPr>
          <a:xfrm flipV="1">
            <a:off x="7376443"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4" name="Up Arrow 1">
            <a:extLst>
              <a:ext uri="{FF2B5EF4-FFF2-40B4-BE49-F238E27FC236}">
                <a16:creationId xmlns:a16="http://schemas.microsoft.com/office/drawing/2014/main" id="{D209CAE6-E3F3-4BF4-B1A2-7EBDA10384B0}"/>
              </a:ext>
            </a:extLst>
          </p:cNvPr>
          <p:cNvSpPr/>
          <p:nvPr/>
        </p:nvSpPr>
        <p:spPr>
          <a:xfrm flipV="1">
            <a:off x="8554584" y="3094893"/>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5" name="Up Arrow 1">
            <a:extLst>
              <a:ext uri="{FF2B5EF4-FFF2-40B4-BE49-F238E27FC236}">
                <a16:creationId xmlns:a16="http://schemas.microsoft.com/office/drawing/2014/main" id="{2337E8A3-17B8-4C07-B3F2-E64CE616CD13}"/>
              </a:ext>
            </a:extLst>
          </p:cNvPr>
          <p:cNvSpPr/>
          <p:nvPr/>
        </p:nvSpPr>
        <p:spPr>
          <a:xfrm flipV="1">
            <a:off x="8536162"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6" name="Up Arrow 1">
            <a:extLst>
              <a:ext uri="{FF2B5EF4-FFF2-40B4-BE49-F238E27FC236}">
                <a16:creationId xmlns:a16="http://schemas.microsoft.com/office/drawing/2014/main" id="{AF044265-10B8-42F0-996B-A4B643847215}"/>
              </a:ext>
            </a:extLst>
          </p:cNvPr>
          <p:cNvSpPr/>
          <p:nvPr/>
        </p:nvSpPr>
        <p:spPr>
          <a:xfrm flipV="1">
            <a:off x="8556259"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9" name="Up Arrow 1">
            <a:extLst>
              <a:ext uri="{FF2B5EF4-FFF2-40B4-BE49-F238E27FC236}">
                <a16:creationId xmlns:a16="http://schemas.microsoft.com/office/drawing/2014/main" id="{6D59802F-000A-4476-8533-F22D37887F8E}"/>
              </a:ext>
            </a:extLst>
          </p:cNvPr>
          <p:cNvSpPr/>
          <p:nvPr/>
        </p:nvSpPr>
        <p:spPr>
          <a:xfrm rot="10800000" flipV="1">
            <a:off x="4854510" y="3094893"/>
            <a:ext cx="698079" cy="548640"/>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7" name="Up Arrow 1">
            <a:extLst>
              <a:ext uri="{FF2B5EF4-FFF2-40B4-BE49-F238E27FC236}">
                <a16:creationId xmlns:a16="http://schemas.microsoft.com/office/drawing/2014/main" id="{3B66E9ED-F299-43A8-AAF1-1E78DC6B0722}"/>
              </a:ext>
            </a:extLst>
          </p:cNvPr>
          <p:cNvSpPr/>
          <p:nvPr/>
        </p:nvSpPr>
        <p:spPr>
          <a:xfrm flipV="1">
            <a:off x="4828490" y="4453094"/>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8" name="Up Arrow 1">
            <a:extLst>
              <a:ext uri="{FF2B5EF4-FFF2-40B4-BE49-F238E27FC236}">
                <a16:creationId xmlns:a16="http://schemas.microsoft.com/office/drawing/2014/main" id="{250146ED-8EDD-4FE9-952D-65A39673D8FC}"/>
              </a:ext>
            </a:extLst>
          </p:cNvPr>
          <p:cNvSpPr/>
          <p:nvPr/>
        </p:nvSpPr>
        <p:spPr>
          <a:xfrm flipV="1">
            <a:off x="4818442" y="5944056"/>
            <a:ext cx="698079" cy="548640"/>
          </a:xfrm>
          <a:prstGeom prst="upArrow">
            <a:avLst/>
          </a:prstGeom>
          <a:solidFill>
            <a:schemeClr val="accent2"/>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39" name="Up Arrow 1">
            <a:extLst>
              <a:ext uri="{FF2B5EF4-FFF2-40B4-BE49-F238E27FC236}">
                <a16:creationId xmlns:a16="http://schemas.microsoft.com/office/drawing/2014/main" id="{0BDE1B08-58EB-4ECC-BBB0-7A2E6F2F1537}"/>
              </a:ext>
            </a:extLst>
          </p:cNvPr>
          <p:cNvSpPr/>
          <p:nvPr/>
        </p:nvSpPr>
        <p:spPr>
          <a:xfrm rot="10800000" flipV="1">
            <a:off x="2554830" y="3094893"/>
            <a:ext cx="698079" cy="548640"/>
          </a:xfrm>
          <a:prstGeom prst="upArrow">
            <a:avLst/>
          </a:prstGeom>
          <a:solidFill>
            <a:schemeClr val="accent3"/>
          </a:solidFill>
          <a:ln>
            <a:no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wrap="square" lIns="101811" tIns="50906" rIns="101811" bIns="50906"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1018228"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pic>
        <p:nvPicPr>
          <p:cNvPr id="40" name="Picture 39" descr="CFP_FNL.jpg">
            <a:extLst>
              <a:ext uri="{FF2B5EF4-FFF2-40B4-BE49-F238E27FC236}">
                <a16:creationId xmlns:a16="http://schemas.microsoft.com/office/drawing/2014/main" id="{45A45913-2CD8-426A-BA1D-704D6A2D396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1007994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726193-92CD-4514-B557-E5E8CDF71F56}"/>
              </a:ext>
            </a:extLst>
          </p:cNvPr>
          <p:cNvSpPr txBox="1"/>
          <p:nvPr/>
        </p:nvSpPr>
        <p:spPr>
          <a:xfrm>
            <a:off x="621540" y="473576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Unemployment Rate Falls to Lowest Level Since 1969”</a:t>
            </a:r>
          </a:p>
        </p:txBody>
      </p:sp>
      <p:sp>
        <p:nvSpPr>
          <p:cNvPr id="26" name="TextBox 25">
            <a:extLst>
              <a:ext uri="{FF2B5EF4-FFF2-40B4-BE49-F238E27FC236}">
                <a16:creationId xmlns:a16="http://schemas.microsoft.com/office/drawing/2014/main" id="{C6444BD5-26C5-4E07-9FBE-B0D2937E76BD}"/>
              </a:ext>
            </a:extLst>
          </p:cNvPr>
          <p:cNvSpPr txBox="1"/>
          <p:nvPr/>
        </p:nvSpPr>
        <p:spPr>
          <a:xfrm>
            <a:off x="895812" y="5756413"/>
            <a:ext cx="1053567"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“IMF Lowers Global Growth Forecasts for 2018 and 2019”</a:t>
            </a:r>
          </a:p>
        </p:txBody>
      </p:sp>
      <p:sp>
        <p:nvSpPr>
          <p:cNvPr id="27" name="TextBox 26">
            <a:extLst>
              <a:ext uri="{FF2B5EF4-FFF2-40B4-BE49-F238E27FC236}">
                <a16:creationId xmlns:a16="http://schemas.microsoft.com/office/drawing/2014/main" id="{F6460A6C-2B39-4AE6-BA36-480B01645D1F}"/>
              </a:ext>
            </a:extLst>
          </p:cNvPr>
          <p:cNvSpPr txBox="1"/>
          <p:nvPr/>
        </p:nvSpPr>
        <p:spPr>
          <a:xfrm>
            <a:off x="1604612" y="4735763"/>
            <a:ext cx="766800" cy="1061829"/>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“Mortgage Rates Fast Approaching 5%, a Fresh Blow to Housing Market”</a:t>
            </a:r>
          </a:p>
        </p:txBody>
      </p:sp>
      <p:sp>
        <p:nvSpPr>
          <p:cNvPr id="28" name="TextBox 27">
            <a:extLst>
              <a:ext uri="{FF2B5EF4-FFF2-40B4-BE49-F238E27FC236}">
                <a16:creationId xmlns:a16="http://schemas.microsoft.com/office/drawing/2014/main" id="{890783C8-C485-445C-BF3B-45F9EBAC0D25}"/>
              </a:ext>
            </a:extLst>
          </p:cNvPr>
          <p:cNvSpPr txBox="1"/>
          <p:nvPr/>
        </p:nvSpPr>
        <p:spPr>
          <a:xfrm>
            <a:off x="1909024" y="5756413"/>
            <a:ext cx="1010695"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Government Deficit Grew 17% in Fiscal 2018”</a:t>
            </a:r>
          </a:p>
        </p:txBody>
      </p:sp>
      <p:sp>
        <p:nvSpPr>
          <p:cNvPr id="29" name="TextBox 28">
            <a:extLst>
              <a:ext uri="{FF2B5EF4-FFF2-40B4-BE49-F238E27FC236}">
                <a16:creationId xmlns:a16="http://schemas.microsoft.com/office/drawing/2014/main" id="{81233AF4-CDC1-4639-9E6E-9F9E0C1FB7BE}"/>
              </a:ext>
            </a:extLst>
          </p:cNvPr>
          <p:cNvSpPr txBox="1"/>
          <p:nvPr/>
        </p:nvSpPr>
        <p:spPr>
          <a:xfrm>
            <a:off x="2914907" y="473576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“Eurozone Growth Stutters as US Economy Powers Ahead”</a:t>
            </a:r>
          </a:p>
        </p:txBody>
      </p:sp>
      <p:sp>
        <p:nvSpPr>
          <p:cNvPr id="32" name="TextBox 31">
            <a:extLst>
              <a:ext uri="{FF2B5EF4-FFF2-40B4-BE49-F238E27FC236}">
                <a16:creationId xmlns:a16="http://schemas.microsoft.com/office/drawing/2014/main" id="{5DAD31AA-D360-4648-B961-D58559A71DDE}"/>
              </a:ext>
            </a:extLst>
          </p:cNvPr>
          <p:cNvSpPr txBox="1"/>
          <p:nvPr/>
        </p:nvSpPr>
        <p:spPr>
          <a:xfrm>
            <a:off x="3148986" y="575641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“Wages Rise at Fastest Rate in Nearly a Decade as Hiring Jumps”</a:t>
            </a:r>
          </a:p>
        </p:txBody>
      </p:sp>
      <p:sp>
        <p:nvSpPr>
          <p:cNvPr id="33" name="TextBox 32">
            <a:extLst>
              <a:ext uri="{FF2B5EF4-FFF2-40B4-BE49-F238E27FC236}">
                <a16:creationId xmlns:a16="http://schemas.microsoft.com/office/drawing/2014/main" id="{BD54E360-8869-427F-A5EA-62DCF0AFEF05}"/>
              </a:ext>
            </a:extLst>
          </p:cNvPr>
          <p:cNvSpPr txBox="1"/>
          <p:nvPr/>
        </p:nvSpPr>
        <p:spPr>
          <a:xfrm>
            <a:off x="3853419" y="4735763"/>
            <a:ext cx="1010695"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“Midterm Elections Produce a Divided Congress”</a:t>
            </a:r>
          </a:p>
        </p:txBody>
      </p:sp>
      <p:sp>
        <p:nvSpPr>
          <p:cNvPr id="34" name="TextBox 33">
            <a:extLst>
              <a:ext uri="{FF2B5EF4-FFF2-40B4-BE49-F238E27FC236}">
                <a16:creationId xmlns:a16="http://schemas.microsoft.com/office/drawing/2014/main" id="{75C4487B-4AAE-4A6D-B2D1-CF8A75E61E0F}"/>
              </a:ext>
            </a:extLst>
          </p:cNvPr>
          <p:cNvSpPr txBox="1"/>
          <p:nvPr/>
        </p:nvSpPr>
        <p:spPr>
          <a:xfrm>
            <a:off x="4267200" y="5756413"/>
            <a:ext cx="1048378"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“Japanese Economy Shrinks as Natural Disasters Take a Toll”</a:t>
            </a:r>
          </a:p>
        </p:txBody>
      </p:sp>
      <p:sp>
        <p:nvSpPr>
          <p:cNvPr id="35" name="TextBox 34">
            <a:extLst>
              <a:ext uri="{FF2B5EF4-FFF2-40B4-BE49-F238E27FC236}">
                <a16:creationId xmlns:a16="http://schemas.microsoft.com/office/drawing/2014/main" id="{6304F7EE-CF44-4B2F-BE71-D21FE8FBD453}"/>
              </a:ext>
            </a:extLst>
          </p:cNvPr>
          <p:cNvSpPr txBox="1"/>
          <p:nvPr/>
        </p:nvSpPr>
        <p:spPr>
          <a:xfrm>
            <a:off x="4852223" y="4735763"/>
            <a:ext cx="1010695"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Stocks Hit Hard as Tech Worries Deepen”</a:t>
            </a:r>
          </a:p>
        </p:txBody>
      </p:sp>
      <p:sp>
        <p:nvSpPr>
          <p:cNvPr id="36" name="TextBox 35">
            <a:extLst>
              <a:ext uri="{FF2B5EF4-FFF2-40B4-BE49-F238E27FC236}">
                <a16:creationId xmlns:a16="http://schemas.microsoft.com/office/drawing/2014/main" id="{BCA15D50-A41B-4C14-93E2-7F84AA3EBF68}"/>
              </a:ext>
            </a:extLst>
          </p:cNvPr>
          <p:cNvSpPr txBox="1"/>
          <p:nvPr/>
        </p:nvSpPr>
        <p:spPr>
          <a:xfrm>
            <a:off x="5287265" y="5756413"/>
            <a:ext cx="105324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“Existing-Home Sales Suffer Largest Annual Drop in Four Years”</a:t>
            </a:r>
          </a:p>
        </p:txBody>
      </p:sp>
      <p:sp>
        <p:nvSpPr>
          <p:cNvPr id="37" name="TextBox 36">
            <a:extLst>
              <a:ext uri="{FF2B5EF4-FFF2-40B4-BE49-F238E27FC236}">
                <a16:creationId xmlns:a16="http://schemas.microsoft.com/office/drawing/2014/main" id="{50683A86-5225-471A-9B30-1AD348312CF0}"/>
              </a:ext>
            </a:extLst>
          </p:cNvPr>
          <p:cNvSpPr txBox="1"/>
          <p:nvPr/>
        </p:nvSpPr>
        <p:spPr>
          <a:xfrm>
            <a:off x="5941457" y="4735763"/>
            <a:ext cx="861277"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Mexico, and Canada Sign Pact to Replace NAFTA”</a:t>
            </a:r>
          </a:p>
        </p:txBody>
      </p:sp>
      <p:sp>
        <p:nvSpPr>
          <p:cNvPr id="38" name="TextBox 37">
            <a:extLst>
              <a:ext uri="{FF2B5EF4-FFF2-40B4-BE49-F238E27FC236}">
                <a16:creationId xmlns:a16="http://schemas.microsoft.com/office/drawing/2014/main" id="{F20114D5-8C44-4AB4-B716-81DF36621300}"/>
              </a:ext>
            </a:extLst>
          </p:cNvPr>
          <p:cNvSpPr txBox="1"/>
          <p:nvPr/>
        </p:nvSpPr>
        <p:spPr>
          <a:xfrm>
            <a:off x="6423837" y="575641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“French Antigovernment Protest Plunges Paris in Havoc”</a:t>
            </a:r>
          </a:p>
        </p:txBody>
      </p:sp>
      <p:sp>
        <p:nvSpPr>
          <p:cNvPr id="39" name="TextBox 38">
            <a:extLst>
              <a:ext uri="{FF2B5EF4-FFF2-40B4-BE49-F238E27FC236}">
                <a16:creationId xmlns:a16="http://schemas.microsoft.com/office/drawing/2014/main" id="{6EB48871-D21B-41CC-BAD6-4DCEFE1CAAF1}"/>
              </a:ext>
            </a:extLst>
          </p:cNvPr>
          <p:cNvSpPr txBox="1"/>
          <p:nvPr/>
        </p:nvSpPr>
        <p:spPr>
          <a:xfrm>
            <a:off x="6709150" y="4735763"/>
            <a:ext cx="887406"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“Oil Prices Drop Sharply as OPEC Struggles to Agree on Cuts”</a:t>
            </a:r>
          </a:p>
        </p:txBody>
      </p:sp>
      <p:sp>
        <p:nvSpPr>
          <p:cNvPr id="40" name="TextBox 39">
            <a:extLst>
              <a:ext uri="{FF2B5EF4-FFF2-40B4-BE49-F238E27FC236}">
                <a16:creationId xmlns:a16="http://schemas.microsoft.com/office/drawing/2014/main" id="{15DDB219-F62B-4B36-8BF8-BCC07407BFCC}"/>
              </a:ext>
            </a:extLst>
          </p:cNvPr>
          <p:cNvSpPr txBox="1"/>
          <p:nvPr/>
        </p:nvSpPr>
        <p:spPr>
          <a:xfrm>
            <a:off x="7304969" y="575641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“Small-Cap Stocks Teeter on the Edge of a Bear Market”</a:t>
            </a:r>
          </a:p>
        </p:txBody>
      </p:sp>
      <p:sp>
        <p:nvSpPr>
          <p:cNvPr id="41" name="TextBox 40">
            <a:extLst>
              <a:ext uri="{FF2B5EF4-FFF2-40B4-BE49-F238E27FC236}">
                <a16:creationId xmlns:a16="http://schemas.microsoft.com/office/drawing/2014/main" id="{2B84D859-B32A-4AE9-8831-DD621C5A1795}"/>
              </a:ext>
            </a:extLst>
          </p:cNvPr>
          <p:cNvSpPr txBox="1"/>
          <p:nvPr/>
        </p:nvSpPr>
        <p:spPr>
          <a:xfrm>
            <a:off x="7547181" y="4735763"/>
            <a:ext cx="10106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“May Survives a Party Revolt, But Brexit’s Path Is Unclear”</a:t>
            </a:r>
          </a:p>
        </p:txBody>
      </p:sp>
      <p:cxnSp>
        <p:nvCxnSpPr>
          <p:cNvPr id="13" name="Straight Connector 12">
            <a:extLst>
              <a:ext uri="{FF2B5EF4-FFF2-40B4-BE49-F238E27FC236}">
                <a16:creationId xmlns:a16="http://schemas.microsoft.com/office/drawing/2014/main" id="{1583A3AB-E696-4F66-9953-29408FBFACC5}"/>
              </a:ext>
            </a:extLst>
          </p:cNvPr>
          <p:cNvCxnSpPr/>
          <p:nvPr/>
        </p:nvCxnSpPr>
        <p:spPr>
          <a:xfrm>
            <a:off x="1354554"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BA48B9E-2A0E-4BF2-9CA9-2A45466C8075}"/>
              </a:ext>
            </a:extLst>
          </p:cNvPr>
          <p:cNvCxnSpPr>
            <a:cxnSpLocks/>
          </p:cNvCxnSpPr>
          <p:nvPr/>
        </p:nvCxnSpPr>
        <p:spPr>
          <a:xfrm>
            <a:off x="1642360"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05FBFB8-2D78-493F-814D-69AABDF2679F}"/>
              </a:ext>
            </a:extLst>
          </p:cNvPr>
          <p:cNvCxnSpPr/>
          <p:nvPr/>
        </p:nvCxnSpPr>
        <p:spPr>
          <a:xfrm>
            <a:off x="1940686"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F3A3952-2115-4EAD-B3E6-ECF1EC58B4EB}"/>
              </a:ext>
            </a:extLst>
          </p:cNvPr>
          <p:cNvCxnSpPr>
            <a:cxnSpLocks/>
          </p:cNvCxnSpPr>
          <p:nvPr/>
        </p:nvCxnSpPr>
        <p:spPr>
          <a:xfrm>
            <a:off x="2322055"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4EAA4A4-7D56-491A-9223-01E8945B2248}"/>
              </a:ext>
            </a:extLst>
          </p:cNvPr>
          <p:cNvCxnSpPr/>
          <p:nvPr/>
        </p:nvCxnSpPr>
        <p:spPr>
          <a:xfrm>
            <a:off x="3639829"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A80D218-E50D-43F1-A579-87602FF95CA8}"/>
              </a:ext>
            </a:extLst>
          </p:cNvPr>
          <p:cNvCxnSpPr>
            <a:cxnSpLocks/>
          </p:cNvCxnSpPr>
          <p:nvPr/>
        </p:nvCxnSpPr>
        <p:spPr>
          <a:xfrm>
            <a:off x="3881511"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1E58C0D-B8D2-4DCA-88EF-AD00BE9F1B5C}"/>
              </a:ext>
            </a:extLst>
          </p:cNvPr>
          <p:cNvCxnSpPr/>
          <p:nvPr/>
        </p:nvCxnSpPr>
        <p:spPr>
          <a:xfrm>
            <a:off x="4370367"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6ED15CB-1C95-48A3-A1D0-FAD9E92872C9}"/>
              </a:ext>
            </a:extLst>
          </p:cNvPr>
          <p:cNvCxnSpPr>
            <a:cxnSpLocks/>
          </p:cNvCxnSpPr>
          <p:nvPr/>
        </p:nvCxnSpPr>
        <p:spPr>
          <a:xfrm>
            <a:off x="4892415"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0154343-258B-4F1E-B155-3DBE91E7A6D4}"/>
              </a:ext>
            </a:extLst>
          </p:cNvPr>
          <p:cNvCxnSpPr/>
          <p:nvPr/>
        </p:nvCxnSpPr>
        <p:spPr>
          <a:xfrm>
            <a:off x="5439506"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8A3AEA1C-8CC4-4B77-9A5B-F7C85151C0FA}"/>
              </a:ext>
            </a:extLst>
          </p:cNvPr>
          <p:cNvCxnSpPr>
            <a:cxnSpLocks/>
          </p:cNvCxnSpPr>
          <p:nvPr/>
        </p:nvCxnSpPr>
        <p:spPr>
          <a:xfrm>
            <a:off x="5730441"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524BB94-3A8A-4207-B2DC-0D8BF01C870E}"/>
              </a:ext>
            </a:extLst>
          </p:cNvPr>
          <p:cNvCxnSpPr/>
          <p:nvPr/>
        </p:nvCxnSpPr>
        <p:spPr>
          <a:xfrm>
            <a:off x="6460703"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ABF05A1-2DC7-4043-B9AC-6875F8537B8B}"/>
              </a:ext>
            </a:extLst>
          </p:cNvPr>
          <p:cNvCxnSpPr>
            <a:cxnSpLocks/>
          </p:cNvCxnSpPr>
          <p:nvPr/>
        </p:nvCxnSpPr>
        <p:spPr>
          <a:xfrm>
            <a:off x="6739291"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723A5C2D-AE5A-4873-9ECA-142AAD9EB8BD}"/>
              </a:ext>
            </a:extLst>
          </p:cNvPr>
          <p:cNvCxnSpPr/>
          <p:nvPr/>
        </p:nvCxnSpPr>
        <p:spPr>
          <a:xfrm>
            <a:off x="7013024"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18A6DCE-9616-441E-8BD4-B22805C734E3}"/>
              </a:ext>
            </a:extLst>
          </p:cNvPr>
          <p:cNvCxnSpPr>
            <a:cxnSpLocks/>
          </p:cNvCxnSpPr>
          <p:nvPr/>
        </p:nvCxnSpPr>
        <p:spPr>
          <a:xfrm>
            <a:off x="7535075"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B70B6F7-2CB0-4169-9EBB-EEB14509295F}"/>
              </a:ext>
            </a:extLst>
          </p:cNvPr>
          <p:cNvCxnSpPr/>
          <p:nvPr/>
        </p:nvCxnSpPr>
        <p:spPr>
          <a:xfrm>
            <a:off x="7724676" y="4382807"/>
            <a:ext cx="0" cy="401556"/>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0F322E77-08B7-4258-A58A-91DFE06092FF}"/>
              </a:ext>
            </a:extLst>
          </p:cNvPr>
          <p:cNvSpPr txBox="1"/>
          <p:nvPr/>
        </p:nvSpPr>
        <p:spPr>
          <a:xfrm>
            <a:off x="8464949" y="5756413"/>
            <a:ext cx="1053624"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Indexes Close with Worst Yearly Losses Since 2008”</a:t>
            </a:r>
          </a:p>
        </p:txBody>
      </p:sp>
      <p:cxnSp>
        <p:nvCxnSpPr>
          <p:cNvPr id="58" name="Straight Connector 57">
            <a:extLst>
              <a:ext uri="{FF2B5EF4-FFF2-40B4-BE49-F238E27FC236}">
                <a16:creationId xmlns:a16="http://schemas.microsoft.com/office/drawing/2014/main" id="{30F98869-1E5D-4B2C-9CB0-892C46221360}"/>
              </a:ext>
            </a:extLst>
          </p:cNvPr>
          <p:cNvCxnSpPr>
            <a:cxnSpLocks/>
          </p:cNvCxnSpPr>
          <p:nvPr/>
        </p:nvCxnSpPr>
        <p:spPr>
          <a:xfrm>
            <a:off x="9194725" y="4382807"/>
            <a:ext cx="0" cy="137160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noFill/>
        </p:spPr>
        <p:txBody>
          <a:bodyPr/>
          <a:lstStyle/>
          <a:p>
            <a:r>
              <a:rPr lang="en-US" dirty="0">
                <a:solidFill>
                  <a:schemeClr val="accent6">
                    <a:lumMod val="75000"/>
                  </a:schemeClr>
                </a:solidFill>
              </a:rPr>
              <a:t>World Stock Market Performance</a:t>
            </a:r>
          </a:p>
        </p:txBody>
      </p:sp>
      <p:sp>
        <p:nvSpPr>
          <p:cNvPr id="11" name="Text Placeholder 10"/>
          <p:cNvSpPr>
            <a:spLocks noGrp="1"/>
          </p:cNvSpPr>
          <p:nvPr>
            <p:ph type="body" sz="quarter" idx="15"/>
          </p:nvPr>
        </p:nvSpPr>
        <p:spPr/>
        <p:txBody>
          <a:bodyPr/>
          <a:lstStyle/>
          <a:p>
            <a:r>
              <a:rPr lang="en-US" dirty="0"/>
              <a:t>Graph Source: MSCI ACWI Index [net div.]. MSCI data © MSCI 2019, all rights reserved.</a:t>
            </a:r>
            <a:br>
              <a:rPr lang="en-US" dirty="0"/>
            </a:br>
            <a:r>
              <a:rPr lang="en-US" dirty="0"/>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noFill/>
        </p:spPr>
        <p:txBody>
          <a:bodyPr/>
          <a:lstStyle/>
          <a:p>
            <a:r>
              <a:rPr lang="en-US" dirty="0"/>
              <a:t>MSCI All Country World Index with selected headlines from Q4 2018</a:t>
            </a:r>
          </a:p>
        </p:txBody>
      </p:sp>
      <p:sp>
        <p:nvSpPr>
          <p:cNvPr id="3" name="Slide Number Placeholder 2"/>
          <p:cNvSpPr>
            <a:spLocks noGrp="1"/>
          </p:cNvSpPr>
          <p:nvPr>
            <p:ph type="sldNum" sz="quarter" idx="12"/>
          </p:nvPr>
        </p:nvSpPr>
        <p:spPr/>
        <p:txBody>
          <a:bodyPr/>
          <a:lstStyle/>
          <a:p>
            <a:fld id="{66F6FF41-5833-4EBF-9145-362BCED2914A}" type="slidenum">
              <a:rPr lang="en-US" smtClean="0">
                <a:solidFill>
                  <a:prstClr val="white">
                    <a:lumMod val="50000"/>
                  </a:prstClr>
                </a:solidFill>
              </a:rPr>
              <a:pPr/>
              <a:t>5</a:t>
            </a:fld>
            <a:endParaRPr lang="en-US" dirty="0">
              <a:solidFill>
                <a:prstClr val="white">
                  <a:lumMod val="50000"/>
                </a:prstClr>
              </a:solidFill>
            </a:endParaRPr>
          </a:p>
        </p:txBody>
      </p:sp>
      <p:graphicFrame>
        <p:nvGraphicFramePr>
          <p:cNvPr id="24" name="Chart 23">
            <a:extLst>
              <a:ext uri="{FF2B5EF4-FFF2-40B4-BE49-F238E27FC236}">
                <a16:creationId xmlns:a16="http://schemas.microsoft.com/office/drawing/2014/main" id="{6A86E947-FE58-48F9-8182-11E475D012DE}"/>
              </a:ext>
            </a:extLst>
          </p:cNvPr>
          <p:cNvGraphicFramePr/>
          <p:nvPr>
            <p:extLst>
              <p:ext uri="{D42A27DB-BD31-4B8C-83A1-F6EECF244321}">
                <p14:modId xmlns:p14="http://schemas.microsoft.com/office/powerpoint/2010/main" val="711842312"/>
              </p:ext>
            </p:extLst>
          </p:nvPr>
        </p:nvGraphicFramePr>
        <p:xfrm>
          <a:off x="616153" y="1717533"/>
          <a:ext cx="8969635" cy="2857360"/>
        </p:xfrm>
        <a:graphic>
          <a:graphicData uri="http://schemas.openxmlformats.org/drawingml/2006/chart">
            <c:chart xmlns:c="http://schemas.openxmlformats.org/drawingml/2006/chart" xmlns:r="http://schemas.openxmlformats.org/officeDocument/2006/relationships" r:id="rId3"/>
          </a:graphicData>
        </a:graphic>
      </p:graphicFrame>
      <p:grpSp>
        <p:nvGrpSpPr>
          <p:cNvPr id="6" name="Group 5">
            <a:extLst>
              <a:ext uri="{FF2B5EF4-FFF2-40B4-BE49-F238E27FC236}">
                <a16:creationId xmlns:a16="http://schemas.microsoft.com/office/drawing/2014/main" id="{41F72098-AB44-4F77-8DF1-A66E811524A9}"/>
              </a:ext>
            </a:extLst>
          </p:cNvPr>
          <p:cNvGrpSpPr/>
          <p:nvPr/>
        </p:nvGrpSpPr>
        <p:grpSpPr>
          <a:xfrm>
            <a:off x="524124" y="6748330"/>
            <a:ext cx="8894109" cy="396933"/>
            <a:chOff x="524124" y="6748330"/>
            <a:chExt cx="8894109" cy="396933"/>
          </a:xfrm>
        </p:grpSpPr>
        <p:sp>
          <p:nvSpPr>
            <p:cNvPr id="59" name="TextBox 58">
              <a:extLst>
                <a:ext uri="{FF2B5EF4-FFF2-40B4-BE49-F238E27FC236}">
                  <a16:creationId xmlns:a16="http://schemas.microsoft.com/office/drawing/2014/main" id="{E1D965E7-6EE5-4026-A3C2-D120857AFD82}"/>
                </a:ext>
              </a:extLst>
            </p:cNvPr>
            <p:cNvSpPr txBox="1"/>
            <p:nvPr/>
          </p:nvSpPr>
          <p:spPr>
            <a:xfrm>
              <a:off x="524124" y="6775986"/>
              <a:ext cx="8791688" cy="369277"/>
            </a:xfrm>
            <a:prstGeom prst="rect">
              <a:avLst/>
            </a:prstGeom>
            <a:noFill/>
          </p:spPr>
          <p:txBody>
            <a:bodyPr wrap="square" lIns="91388" tIns="45693" rIns="91388" bIns="45693" rtlCol="0">
              <a:spAutoFit/>
            </a:bodyPr>
            <a:lstStyle/>
            <a:p>
              <a:r>
                <a:rPr lang="en-US" sz="900" b="1" i="1" dirty="0">
                  <a:solidFill>
                    <a:schemeClr val="tx2"/>
                  </a:solidFill>
                  <a:latin typeface="Times New Roman" panose="02020603050405020304" pitchFamily="18" charset="0"/>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60" name="Straight Connector 59">
              <a:extLst>
                <a:ext uri="{FF2B5EF4-FFF2-40B4-BE49-F238E27FC236}">
                  <a16:creationId xmlns:a16="http://schemas.microsoft.com/office/drawing/2014/main" id="{D5D1A679-5CAA-4B85-BDE8-B9F9F16E8763}"/>
                </a:ext>
              </a:extLst>
            </p:cNvPr>
            <p:cNvCxnSpPr>
              <a:cxnSpLocks/>
            </p:cNvCxnSpPr>
            <p:nvPr/>
          </p:nvCxnSpPr>
          <p:spPr>
            <a:xfrm>
              <a:off x="616154" y="6748330"/>
              <a:ext cx="8802079" cy="0"/>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sp>
        <p:nvSpPr>
          <p:cNvPr id="56" name="TextBox 55">
            <a:extLst>
              <a:ext uri="{FF2B5EF4-FFF2-40B4-BE49-F238E27FC236}">
                <a16:creationId xmlns:a16="http://schemas.microsoft.com/office/drawing/2014/main" id="{846A30BF-8E35-4F65-8C80-EF328A0C2EC4}"/>
              </a:ext>
            </a:extLst>
          </p:cNvPr>
          <p:cNvSpPr txBox="1"/>
          <p:nvPr/>
        </p:nvSpPr>
        <p:spPr>
          <a:xfrm>
            <a:off x="-8642148" y="4321126"/>
            <a:ext cx="8320036" cy="250874"/>
          </a:xfrm>
          <a:prstGeom prst="rect">
            <a:avLst/>
          </a:prstGeom>
          <a:noFill/>
        </p:spPr>
        <p:txBody>
          <a:bodyPr wrap="square" lIns="91388" tIns="45693" rIns="91388" bIns="45693" rtlCol="0">
            <a:spAutoFit/>
          </a:bodyPr>
          <a:lstStyle/>
          <a:p>
            <a:pPr defTabSz="913866" fontAlgn="base">
              <a:spcBef>
                <a:spcPct val="0"/>
              </a:spcBef>
              <a:spcAft>
                <a:spcPct val="0"/>
              </a:spcAft>
              <a:tabLst>
                <a:tab pos="1340657" algn="ctr"/>
                <a:tab pos="4226627" algn="ctr"/>
                <a:tab pos="7066593" algn="ctr"/>
              </a:tabLst>
            </a:pPr>
            <a:r>
              <a:rPr lang="en-US" sz="1000" dirty="0">
                <a:solidFill>
                  <a:srgbClr val="000000"/>
                </a:solidFill>
              </a:rPr>
              <a:t>	</a:t>
            </a:r>
            <a:r>
              <a:rPr lang="en-US" sz="900" dirty="0">
                <a:solidFill>
                  <a:srgbClr val="000000"/>
                </a:solidFill>
                <a:latin typeface="Arial" panose="020B0604020202020204" pitchFamily="34" charset="0"/>
                <a:cs typeface="Arial" panose="020B0604020202020204" pitchFamily="34" charset="0"/>
              </a:rPr>
              <a:t>Oct	Nov	Dec</a:t>
            </a:r>
          </a:p>
        </p:txBody>
      </p:sp>
      <p:pic>
        <p:nvPicPr>
          <p:cNvPr id="61" name="Picture 60" descr="CFP_FNL.jpg">
            <a:extLst>
              <a:ext uri="{FF2B5EF4-FFF2-40B4-BE49-F238E27FC236}">
                <a16:creationId xmlns:a16="http://schemas.microsoft.com/office/drawing/2014/main" id="{8E9F3147-FAA6-4885-9ACF-5F6072631F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4107525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726193-92CD-4514-B557-E5E8CDF71F56}"/>
              </a:ext>
            </a:extLst>
          </p:cNvPr>
          <p:cNvSpPr txBox="1"/>
          <p:nvPr/>
        </p:nvSpPr>
        <p:spPr>
          <a:xfrm>
            <a:off x="531105" y="4986062"/>
            <a:ext cx="902872"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“Nasdaq Crests 7000 as Tech Giants Roar Into 2018”</a:t>
            </a:r>
          </a:p>
        </p:txBody>
      </p:sp>
      <p:sp>
        <p:nvSpPr>
          <p:cNvPr id="26" name="TextBox 25">
            <a:extLst>
              <a:ext uri="{FF2B5EF4-FFF2-40B4-BE49-F238E27FC236}">
                <a16:creationId xmlns:a16="http://schemas.microsoft.com/office/drawing/2014/main" id="{C6444BD5-26C5-4E07-9FBE-B0D2937E76BD}"/>
              </a:ext>
            </a:extLst>
          </p:cNvPr>
          <p:cNvSpPr txBox="1"/>
          <p:nvPr/>
        </p:nvSpPr>
        <p:spPr>
          <a:xfrm>
            <a:off x="915908" y="5802366"/>
            <a:ext cx="902872"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Imposes New Tariffs, Ramping Up 'America First' Trade Policy”</a:t>
            </a:r>
          </a:p>
        </p:txBody>
      </p:sp>
      <p:sp>
        <p:nvSpPr>
          <p:cNvPr id="27" name="TextBox 26">
            <a:extLst>
              <a:ext uri="{FF2B5EF4-FFF2-40B4-BE49-F238E27FC236}">
                <a16:creationId xmlns:a16="http://schemas.microsoft.com/office/drawing/2014/main" id="{F6460A6C-2B39-4AE6-BA36-480B01645D1F}"/>
              </a:ext>
            </a:extLst>
          </p:cNvPr>
          <p:cNvSpPr txBox="1"/>
          <p:nvPr/>
        </p:nvSpPr>
        <p:spPr>
          <a:xfrm>
            <a:off x="2418522" y="4986062"/>
            <a:ext cx="1018014"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“Congress Passes Mammoth Spending Bill, Averts Shutdown”</a:t>
            </a:r>
          </a:p>
        </p:txBody>
      </p:sp>
      <p:sp>
        <p:nvSpPr>
          <p:cNvPr id="28" name="TextBox 27">
            <a:extLst>
              <a:ext uri="{FF2B5EF4-FFF2-40B4-BE49-F238E27FC236}">
                <a16:creationId xmlns:a16="http://schemas.microsoft.com/office/drawing/2014/main" id="{890783C8-C485-445C-BF3B-45F9EBAC0D25}"/>
              </a:ext>
            </a:extLst>
          </p:cNvPr>
          <p:cNvSpPr txBox="1"/>
          <p:nvPr/>
        </p:nvSpPr>
        <p:spPr>
          <a:xfrm>
            <a:off x="3034436" y="5802366"/>
            <a:ext cx="104519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“Yield on 10-Year US Government Bond Hits 3% for First Time in Years”</a:t>
            </a:r>
          </a:p>
        </p:txBody>
      </p:sp>
      <p:sp>
        <p:nvSpPr>
          <p:cNvPr id="29" name="TextBox 28">
            <a:extLst>
              <a:ext uri="{FF2B5EF4-FFF2-40B4-BE49-F238E27FC236}">
                <a16:creationId xmlns:a16="http://schemas.microsoft.com/office/drawing/2014/main" id="{81233AF4-CDC1-4639-9E6E-9F9E0C1FB7BE}"/>
              </a:ext>
            </a:extLst>
          </p:cNvPr>
          <p:cNvSpPr txBox="1"/>
          <p:nvPr/>
        </p:nvSpPr>
        <p:spPr>
          <a:xfrm>
            <a:off x="3507758" y="4986062"/>
            <a:ext cx="759442"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“Trump Pulls US Out of Iran Deal”</a:t>
            </a:r>
          </a:p>
        </p:txBody>
      </p:sp>
      <p:sp>
        <p:nvSpPr>
          <p:cNvPr id="32" name="TextBox 31">
            <a:extLst>
              <a:ext uri="{FF2B5EF4-FFF2-40B4-BE49-F238E27FC236}">
                <a16:creationId xmlns:a16="http://schemas.microsoft.com/office/drawing/2014/main" id="{5DAD31AA-D360-4648-B961-D58559A71DDE}"/>
              </a:ext>
            </a:extLst>
          </p:cNvPr>
          <p:cNvSpPr txBox="1"/>
          <p:nvPr/>
        </p:nvSpPr>
        <p:spPr>
          <a:xfrm>
            <a:off x="4079632" y="5802366"/>
            <a:ext cx="929570"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China Tariffs Hit American-Made Products from Chips to Cars”</a:t>
            </a:r>
          </a:p>
        </p:txBody>
      </p:sp>
      <p:sp>
        <p:nvSpPr>
          <p:cNvPr id="33" name="TextBox 32">
            <a:extLst>
              <a:ext uri="{FF2B5EF4-FFF2-40B4-BE49-F238E27FC236}">
                <a16:creationId xmlns:a16="http://schemas.microsoft.com/office/drawing/2014/main" id="{BD54E360-8869-427F-A5EA-62DCF0AFEF05}"/>
              </a:ext>
            </a:extLst>
          </p:cNvPr>
          <p:cNvSpPr txBox="1"/>
          <p:nvPr/>
        </p:nvSpPr>
        <p:spPr>
          <a:xfrm>
            <a:off x="4648200" y="4986062"/>
            <a:ext cx="902872"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“Inflation Rate Hits Six-Year High in May”</a:t>
            </a:r>
          </a:p>
        </p:txBody>
      </p:sp>
      <p:sp>
        <p:nvSpPr>
          <p:cNvPr id="34" name="TextBox 33">
            <a:extLst>
              <a:ext uri="{FF2B5EF4-FFF2-40B4-BE49-F238E27FC236}">
                <a16:creationId xmlns:a16="http://schemas.microsoft.com/office/drawing/2014/main" id="{75C4487B-4AAE-4A6D-B2D1-CF8A75E61E0F}"/>
              </a:ext>
            </a:extLst>
          </p:cNvPr>
          <p:cNvSpPr txBox="1"/>
          <p:nvPr/>
        </p:nvSpPr>
        <p:spPr>
          <a:xfrm>
            <a:off x="4981794" y="5802366"/>
            <a:ext cx="902872"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Jobless Claims Hit Lowest Level since 1969”</a:t>
            </a:r>
          </a:p>
        </p:txBody>
      </p:sp>
      <p:sp>
        <p:nvSpPr>
          <p:cNvPr id="35" name="TextBox 34">
            <a:extLst>
              <a:ext uri="{FF2B5EF4-FFF2-40B4-BE49-F238E27FC236}">
                <a16:creationId xmlns:a16="http://schemas.microsoft.com/office/drawing/2014/main" id="{6304F7EE-CF44-4B2F-BE71-D21FE8FBD453}"/>
              </a:ext>
            </a:extLst>
          </p:cNvPr>
          <p:cNvSpPr txBox="1"/>
          <p:nvPr/>
        </p:nvSpPr>
        <p:spPr>
          <a:xfrm>
            <a:off x="5536642" y="4986062"/>
            <a:ext cx="803868"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“Profits Surge at Big US Firms”</a:t>
            </a:r>
          </a:p>
        </p:txBody>
      </p:sp>
      <p:sp>
        <p:nvSpPr>
          <p:cNvPr id="36" name="TextBox 35">
            <a:extLst>
              <a:ext uri="{FF2B5EF4-FFF2-40B4-BE49-F238E27FC236}">
                <a16:creationId xmlns:a16="http://schemas.microsoft.com/office/drawing/2014/main" id="{BCA15D50-A41B-4C14-93E2-7F84AA3EBF68}"/>
              </a:ext>
            </a:extLst>
          </p:cNvPr>
          <p:cNvSpPr txBox="1"/>
          <p:nvPr/>
        </p:nvSpPr>
        <p:spPr>
          <a:xfrm>
            <a:off x="5868237" y="5802366"/>
            <a:ext cx="924794" cy="5078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“Nasdaq Crosses 8000 Threshold for First Time”</a:t>
            </a:r>
          </a:p>
        </p:txBody>
      </p:sp>
      <p:sp>
        <p:nvSpPr>
          <p:cNvPr id="37" name="TextBox 36">
            <a:extLst>
              <a:ext uri="{FF2B5EF4-FFF2-40B4-BE49-F238E27FC236}">
                <a16:creationId xmlns:a16="http://schemas.microsoft.com/office/drawing/2014/main" id="{50683A86-5225-471A-9B30-1AD348312CF0}"/>
              </a:ext>
            </a:extLst>
          </p:cNvPr>
          <p:cNvSpPr txBox="1"/>
          <p:nvPr/>
        </p:nvSpPr>
        <p:spPr>
          <a:xfrm>
            <a:off x="6283100" y="4986062"/>
            <a:ext cx="831135" cy="646331"/>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“China’s Trade Surplus with US Hits New Record”</a:t>
            </a:r>
          </a:p>
        </p:txBody>
      </p:sp>
      <p:sp>
        <p:nvSpPr>
          <p:cNvPr id="38" name="TextBox 37">
            <a:extLst>
              <a:ext uri="{FF2B5EF4-FFF2-40B4-BE49-F238E27FC236}">
                <a16:creationId xmlns:a16="http://schemas.microsoft.com/office/drawing/2014/main" id="{F20114D5-8C44-4AB4-B716-81DF36621300}"/>
              </a:ext>
            </a:extLst>
          </p:cNvPr>
          <p:cNvSpPr txBox="1"/>
          <p:nvPr/>
        </p:nvSpPr>
        <p:spPr>
          <a:xfrm>
            <a:off x="6682156" y="5802366"/>
            <a:ext cx="934496"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“Fed Raises Interest Rates, Signals One More Increase This Year”</a:t>
            </a:r>
          </a:p>
        </p:txBody>
      </p:sp>
      <p:sp>
        <p:nvSpPr>
          <p:cNvPr id="39" name="TextBox 38">
            <a:extLst>
              <a:ext uri="{FF2B5EF4-FFF2-40B4-BE49-F238E27FC236}">
                <a16:creationId xmlns:a16="http://schemas.microsoft.com/office/drawing/2014/main" id="{6EB48871-D21B-41CC-BAD6-4DCEFE1CAAF1}"/>
              </a:ext>
            </a:extLst>
          </p:cNvPr>
          <p:cNvSpPr txBox="1"/>
          <p:nvPr/>
        </p:nvSpPr>
        <p:spPr>
          <a:xfrm>
            <a:off x="7030689" y="4986062"/>
            <a:ext cx="857265"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“US Unemployment Rate Falls to Lowest Level Since 1969”</a:t>
            </a:r>
          </a:p>
        </p:txBody>
      </p:sp>
      <p:sp>
        <p:nvSpPr>
          <p:cNvPr id="40" name="TextBox 39">
            <a:extLst>
              <a:ext uri="{FF2B5EF4-FFF2-40B4-BE49-F238E27FC236}">
                <a16:creationId xmlns:a16="http://schemas.microsoft.com/office/drawing/2014/main" id="{15DDB219-F62B-4B36-8BF8-BCC07407BFCC}"/>
              </a:ext>
            </a:extLst>
          </p:cNvPr>
          <p:cNvSpPr txBox="1"/>
          <p:nvPr/>
        </p:nvSpPr>
        <p:spPr>
          <a:xfrm>
            <a:off x="7556166" y="5802366"/>
            <a:ext cx="814111" cy="9233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“Eurozone Growth Stutters as US Economy Powers Ahead”</a:t>
            </a:r>
          </a:p>
        </p:txBody>
      </p:sp>
      <p:sp>
        <p:nvSpPr>
          <p:cNvPr id="41" name="TextBox 40">
            <a:extLst>
              <a:ext uri="{FF2B5EF4-FFF2-40B4-BE49-F238E27FC236}">
                <a16:creationId xmlns:a16="http://schemas.microsoft.com/office/drawing/2014/main" id="{2B84D859-B32A-4AE9-8831-DD621C5A1795}"/>
              </a:ext>
            </a:extLst>
          </p:cNvPr>
          <p:cNvSpPr txBox="1"/>
          <p:nvPr/>
        </p:nvSpPr>
        <p:spPr>
          <a:xfrm>
            <a:off x="7768234" y="4986062"/>
            <a:ext cx="902872"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“Midterm Elections Produce a Divided Congress”</a:t>
            </a:r>
          </a:p>
        </p:txBody>
      </p:sp>
      <p:cxnSp>
        <p:nvCxnSpPr>
          <p:cNvPr id="13" name="Straight Connector 12">
            <a:extLst>
              <a:ext uri="{FF2B5EF4-FFF2-40B4-BE49-F238E27FC236}">
                <a16:creationId xmlns:a16="http://schemas.microsoft.com/office/drawing/2014/main" id="{1583A3AB-E696-4F66-9953-29408FBFACC5}"/>
              </a:ext>
            </a:extLst>
          </p:cNvPr>
          <p:cNvCxnSpPr/>
          <p:nvPr/>
        </p:nvCxnSpPr>
        <p:spPr>
          <a:xfrm>
            <a:off x="962665"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BA48B9E-2A0E-4BF2-9CA9-2A45466C8075}"/>
              </a:ext>
            </a:extLst>
          </p:cNvPr>
          <p:cNvCxnSpPr>
            <a:cxnSpLocks/>
          </p:cNvCxnSpPr>
          <p:nvPr/>
        </p:nvCxnSpPr>
        <p:spPr>
          <a:xfrm>
            <a:off x="1401196"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05FBFB8-2D78-493F-814D-69AABDF2679F}"/>
              </a:ext>
            </a:extLst>
          </p:cNvPr>
          <p:cNvCxnSpPr/>
          <p:nvPr/>
        </p:nvCxnSpPr>
        <p:spPr>
          <a:xfrm>
            <a:off x="2784744"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F3A3952-2115-4EAD-B3E6-ECF1EC58B4EB}"/>
              </a:ext>
            </a:extLst>
          </p:cNvPr>
          <p:cNvCxnSpPr>
            <a:cxnSpLocks/>
          </p:cNvCxnSpPr>
          <p:nvPr/>
        </p:nvCxnSpPr>
        <p:spPr>
          <a:xfrm>
            <a:off x="3487662"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4EAA4A4-7D56-491A-9223-01E8945B2248}"/>
              </a:ext>
            </a:extLst>
          </p:cNvPr>
          <p:cNvCxnSpPr/>
          <p:nvPr/>
        </p:nvCxnSpPr>
        <p:spPr>
          <a:xfrm>
            <a:off x="3870938"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A80D218-E50D-43F1-A579-87602FF95CA8}"/>
              </a:ext>
            </a:extLst>
          </p:cNvPr>
          <p:cNvCxnSpPr>
            <a:cxnSpLocks/>
          </p:cNvCxnSpPr>
          <p:nvPr/>
        </p:nvCxnSpPr>
        <p:spPr>
          <a:xfrm>
            <a:off x="4648200" y="4704350"/>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1E58C0D-B8D2-4DCA-88EF-AD00BE9F1B5C}"/>
              </a:ext>
            </a:extLst>
          </p:cNvPr>
          <p:cNvCxnSpPr/>
          <p:nvPr/>
        </p:nvCxnSpPr>
        <p:spPr>
          <a:xfrm>
            <a:off x="5003411"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6ED15CB-1C95-48A3-A1D0-FAD9E92872C9}"/>
              </a:ext>
            </a:extLst>
          </p:cNvPr>
          <p:cNvCxnSpPr>
            <a:cxnSpLocks/>
          </p:cNvCxnSpPr>
          <p:nvPr/>
        </p:nvCxnSpPr>
        <p:spPr>
          <a:xfrm>
            <a:off x="5445071"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0154343-258B-4F1E-B155-3DBE91E7A6D4}"/>
              </a:ext>
            </a:extLst>
          </p:cNvPr>
          <p:cNvCxnSpPr/>
          <p:nvPr/>
        </p:nvCxnSpPr>
        <p:spPr>
          <a:xfrm>
            <a:off x="5881631"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8A3AEA1C-8CC4-4B77-9A5B-F7C85151C0FA}"/>
              </a:ext>
            </a:extLst>
          </p:cNvPr>
          <p:cNvCxnSpPr>
            <a:cxnSpLocks/>
          </p:cNvCxnSpPr>
          <p:nvPr/>
        </p:nvCxnSpPr>
        <p:spPr>
          <a:xfrm>
            <a:off x="6333340"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524BB94-3A8A-4207-B2DC-0D8BF01C870E}"/>
              </a:ext>
            </a:extLst>
          </p:cNvPr>
          <p:cNvCxnSpPr/>
          <p:nvPr/>
        </p:nvCxnSpPr>
        <p:spPr>
          <a:xfrm>
            <a:off x="6631522"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ABF05A1-2DC7-4043-B9AC-6875F8537B8B}"/>
              </a:ext>
            </a:extLst>
          </p:cNvPr>
          <p:cNvCxnSpPr>
            <a:cxnSpLocks/>
          </p:cNvCxnSpPr>
          <p:nvPr/>
        </p:nvCxnSpPr>
        <p:spPr>
          <a:xfrm>
            <a:off x="7030691"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723A5C2D-AE5A-4873-9ECA-142AAD9EB8BD}"/>
              </a:ext>
            </a:extLst>
          </p:cNvPr>
          <p:cNvCxnSpPr/>
          <p:nvPr/>
        </p:nvCxnSpPr>
        <p:spPr>
          <a:xfrm>
            <a:off x="7284327"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18A6DCE-9616-441E-8BD4-B22805C734E3}"/>
              </a:ext>
            </a:extLst>
          </p:cNvPr>
          <p:cNvCxnSpPr>
            <a:cxnSpLocks/>
          </p:cNvCxnSpPr>
          <p:nvPr/>
        </p:nvCxnSpPr>
        <p:spPr>
          <a:xfrm>
            <a:off x="7856616"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B70B6F7-2CB0-4169-9EBB-EEB14509295F}"/>
              </a:ext>
            </a:extLst>
          </p:cNvPr>
          <p:cNvCxnSpPr/>
          <p:nvPr/>
        </p:nvCxnSpPr>
        <p:spPr>
          <a:xfrm>
            <a:off x="8026119"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6BBF0643-983E-499E-88E3-E852058256D1}"/>
              </a:ext>
            </a:extLst>
          </p:cNvPr>
          <p:cNvSpPr txBox="1"/>
          <p:nvPr/>
        </p:nvSpPr>
        <p:spPr>
          <a:xfrm>
            <a:off x="8184380" y="5802366"/>
            <a:ext cx="902872"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“Existing-Home Sales Suffer Largest Annual Drop in Four Years”</a:t>
            </a:r>
          </a:p>
        </p:txBody>
      </p:sp>
      <p:sp>
        <p:nvSpPr>
          <p:cNvPr id="67" name="TextBox 66">
            <a:extLst>
              <a:ext uri="{FF2B5EF4-FFF2-40B4-BE49-F238E27FC236}">
                <a16:creationId xmlns:a16="http://schemas.microsoft.com/office/drawing/2014/main" id="{CF7F42A6-DB0C-48C9-8E4A-E046922FEE5A}"/>
              </a:ext>
            </a:extLst>
          </p:cNvPr>
          <p:cNvSpPr txBox="1"/>
          <p:nvPr/>
        </p:nvSpPr>
        <p:spPr>
          <a:xfrm>
            <a:off x="8322568" y="4986062"/>
            <a:ext cx="931964"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“Oil Prices Drop Sharply as OPEC Struggles to Agree on Cuts”</a:t>
            </a:r>
          </a:p>
        </p:txBody>
      </p:sp>
      <p:sp>
        <p:nvSpPr>
          <p:cNvPr id="68" name="TextBox 67">
            <a:extLst>
              <a:ext uri="{FF2B5EF4-FFF2-40B4-BE49-F238E27FC236}">
                <a16:creationId xmlns:a16="http://schemas.microsoft.com/office/drawing/2014/main" id="{2D8477B4-C0F3-4D9B-B49D-28CD27957767}"/>
              </a:ext>
            </a:extLst>
          </p:cNvPr>
          <p:cNvSpPr txBox="1"/>
          <p:nvPr/>
        </p:nvSpPr>
        <p:spPr>
          <a:xfrm>
            <a:off x="8916980" y="5802366"/>
            <a:ext cx="902872" cy="784830"/>
          </a:xfrm>
          <a:prstGeom prst="rect">
            <a:avLst/>
          </a:prstGeom>
          <a:noFill/>
        </p:spPr>
        <p:txBody>
          <a:bodyPr wrap="square" rtlCol="0">
            <a:spAutoFit/>
          </a:bodyPr>
          <a:lstStyle/>
          <a:p>
            <a:pPr marL="41252" indent="-41252" defTabSz="913866" fontAlgn="base">
              <a:spcBef>
                <a:spcPct val="0"/>
              </a:spcBef>
              <a:spcAft>
                <a:spcPts val="600"/>
              </a:spcAft>
            </a:pPr>
            <a:r>
              <a:rPr lang="en-US" sz="900" dirty="0">
                <a:solidFill>
                  <a:schemeClr val="bg1">
                    <a:lumMod val="50000"/>
                  </a:schemeClr>
                </a:solidFill>
                <a:latin typeface="Arial Narrow" panose="020B0606020202030204" pitchFamily="34" charset="0"/>
              </a:rPr>
              <a:t> “US Indexes Close with Worst Yearly Losses Since 2008”</a:t>
            </a:r>
          </a:p>
        </p:txBody>
      </p:sp>
      <p:cxnSp>
        <p:nvCxnSpPr>
          <p:cNvPr id="57" name="Straight Connector 56">
            <a:extLst>
              <a:ext uri="{FF2B5EF4-FFF2-40B4-BE49-F238E27FC236}">
                <a16:creationId xmlns:a16="http://schemas.microsoft.com/office/drawing/2014/main" id="{7E4827E2-3174-4E87-9515-1001BE4D1FB9}"/>
              </a:ext>
            </a:extLst>
          </p:cNvPr>
          <p:cNvCxnSpPr>
            <a:cxnSpLocks/>
          </p:cNvCxnSpPr>
          <p:nvPr/>
        </p:nvCxnSpPr>
        <p:spPr>
          <a:xfrm>
            <a:off x="8369440"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7485F96-DDD2-45D3-9CBF-312FAD2E84F7}"/>
              </a:ext>
            </a:extLst>
          </p:cNvPr>
          <p:cNvCxnSpPr>
            <a:cxnSpLocks/>
          </p:cNvCxnSpPr>
          <p:nvPr/>
        </p:nvCxnSpPr>
        <p:spPr>
          <a:xfrm>
            <a:off x="9275464" y="4662589"/>
            <a:ext cx="0" cy="114300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DA43329-4FB5-4505-9554-C3DFCFF730D6}"/>
              </a:ext>
            </a:extLst>
          </p:cNvPr>
          <p:cNvCxnSpPr/>
          <p:nvPr/>
        </p:nvCxnSpPr>
        <p:spPr>
          <a:xfrm>
            <a:off x="8664189" y="4662589"/>
            <a:ext cx="0" cy="36576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noFill/>
        </p:spPr>
        <p:txBody>
          <a:bodyPr/>
          <a:lstStyle/>
          <a:p>
            <a:r>
              <a:rPr lang="en-US" dirty="0"/>
              <a:t>World Stock Market Performance</a:t>
            </a:r>
          </a:p>
        </p:txBody>
      </p:sp>
      <p:sp>
        <p:nvSpPr>
          <p:cNvPr id="16" name="Picture Placeholder 15"/>
          <p:cNvSpPr>
            <a:spLocks noGrp="1"/>
          </p:cNvSpPr>
          <p:nvPr>
            <p:ph type="pic" sz="quarter" idx="13"/>
          </p:nvPr>
        </p:nvSpPr>
        <p:spPr/>
      </p:sp>
      <p:sp>
        <p:nvSpPr>
          <p:cNvPr id="11" name="Text Placeholder 10"/>
          <p:cNvSpPr>
            <a:spLocks noGrp="1"/>
          </p:cNvSpPr>
          <p:nvPr>
            <p:ph type="body" sz="quarter" idx="15"/>
          </p:nvPr>
        </p:nvSpPr>
        <p:spPr/>
        <p:txBody>
          <a:bodyPr/>
          <a:lstStyle/>
          <a:p>
            <a:r>
              <a:rPr lang="en-US" dirty="0"/>
              <a:t>Graph Source: MSCI ACWI Index [net div.]. MSCI data © MSCI 2019, all rights reserved.</a:t>
            </a:r>
            <a:br>
              <a:rPr lang="en-US" dirty="0"/>
            </a:br>
            <a:r>
              <a:rPr lang="en-US" dirty="0"/>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noFill/>
        </p:spPr>
        <p:txBody>
          <a:bodyPr/>
          <a:lstStyle/>
          <a:p>
            <a:r>
              <a:rPr lang="en-US" dirty="0"/>
              <a:t>MSCI All Country World Index with selected headlines from past 12 months</a:t>
            </a:r>
          </a:p>
        </p:txBody>
      </p:sp>
      <p:sp>
        <p:nvSpPr>
          <p:cNvPr id="17" name="TextBox 16"/>
          <p:cNvSpPr txBox="1"/>
          <p:nvPr/>
        </p:nvSpPr>
        <p:spPr>
          <a:xfrm>
            <a:off x="524124" y="6775986"/>
            <a:ext cx="8791688" cy="369277"/>
          </a:xfrm>
          <a:prstGeom prst="rect">
            <a:avLst/>
          </a:prstGeom>
          <a:noFill/>
        </p:spPr>
        <p:txBody>
          <a:bodyPr wrap="square" lIns="91388" tIns="45693" rIns="91388" bIns="45693" rtlCol="0">
            <a:spAutoFit/>
          </a:bodyPr>
          <a:lstStyle/>
          <a:p>
            <a:r>
              <a:rPr lang="en-US" sz="900" b="1" i="1" dirty="0">
                <a:solidFill>
                  <a:schemeClr val="tx2"/>
                </a:solidFill>
                <a:latin typeface="Times New Roman" panose="02020603050405020304" pitchFamily="18" charset="0"/>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sp>
        <p:nvSpPr>
          <p:cNvPr id="3" name="Slide Number Placeholder 2"/>
          <p:cNvSpPr>
            <a:spLocks noGrp="1"/>
          </p:cNvSpPr>
          <p:nvPr>
            <p:ph type="sldNum" sz="quarter" idx="12"/>
          </p:nvPr>
        </p:nvSpPr>
        <p:spPr/>
        <p:txBody>
          <a:bodyPr/>
          <a:lstStyle/>
          <a:p>
            <a:fld id="{66F6FF41-5833-4EBF-9145-362BCED2914A}" type="slidenum">
              <a:rPr lang="en-US" smtClean="0">
                <a:solidFill>
                  <a:prstClr val="white">
                    <a:lumMod val="50000"/>
                  </a:prstClr>
                </a:solidFill>
              </a:rPr>
              <a:pPr/>
              <a:t>6</a:t>
            </a:fld>
            <a:endParaRPr lang="en-US" dirty="0">
              <a:solidFill>
                <a:prstClr val="white">
                  <a:lumMod val="50000"/>
                </a:prstClr>
              </a:solidFill>
            </a:endParaRPr>
          </a:p>
        </p:txBody>
      </p:sp>
      <p:grpSp>
        <p:nvGrpSpPr>
          <p:cNvPr id="9" name="Group 8">
            <a:extLst>
              <a:ext uri="{FF2B5EF4-FFF2-40B4-BE49-F238E27FC236}">
                <a16:creationId xmlns:a16="http://schemas.microsoft.com/office/drawing/2014/main" id="{4B04FABA-CA0D-4CFC-A638-C722D9A0AEFA}"/>
              </a:ext>
            </a:extLst>
          </p:cNvPr>
          <p:cNvGrpSpPr/>
          <p:nvPr/>
        </p:nvGrpSpPr>
        <p:grpSpPr>
          <a:xfrm>
            <a:off x="602899" y="1965844"/>
            <a:ext cx="9013374" cy="2889044"/>
            <a:chOff x="696538" y="1959276"/>
            <a:chExt cx="5704261" cy="2712353"/>
          </a:xfrm>
        </p:grpSpPr>
        <p:graphicFrame>
          <p:nvGraphicFramePr>
            <p:cNvPr id="24" name="Chart 23">
              <a:extLst>
                <a:ext uri="{FF2B5EF4-FFF2-40B4-BE49-F238E27FC236}">
                  <a16:creationId xmlns:a16="http://schemas.microsoft.com/office/drawing/2014/main" id="{6A86E947-FE58-48F9-8182-11E475D012DE}"/>
                </a:ext>
              </a:extLst>
            </p:cNvPr>
            <p:cNvGraphicFramePr/>
            <p:nvPr>
              <p:extLst>
                <p:ext uri="{D42A27DB-BD31-4B8C-83A1-F6EECF244321}">
                  <p14:modId xmlns:p14="http://schemas.microsoft.com/office/powerpoint/2010/main" val="3383657715"/>
                </p:ext>
              </p:extLst>
            </p:nvPr>
          </p:nvGraphicFramePr>
          <p:xfrm>
            <a:off x="696538" y="2000421"/>
            <a:ext cx="5704261" cy="2671208"/>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1">
              <a:extLst>
                <a:ext uri="{FF2B5EF4-FFF2-40B4-BE49-F238E27FC236}">
                  <a16:creationId xmlns:a16="http://schemas.microsoft.com/office/drawing/2014/main" id="{CD4973DD-6C92-494F-96E0-08DA2AC9E53C}"/>
                </a:ext>
              </a:extLst>
            </p:cNvPr>
            <p:cNvSpPr txBox="1"/>
            <p:nvPr/>
          </p:nvSpPr>
          <p:spPr>
            <a:xfrm>
              <a:off x="700807" y="1959276"/>
              <a:ext cx="2707698" cy="222795"/>
            </a:xfrm>
            <a:prstGeom prst="rect">
              <a:avLst/>
            </a:prstGeom>
            <a:noFill/>
          </p:spPr>
          <p:txBody>
            <a:bodyPr wrap="square" lIns="0" r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41252" indent="-41252" defTabSz="913866" fontAlgn="base">
                <a:lnSpc>
                  <a:spcPct val="115000"/>
                </a:lnSpc>
                <a:spcBef>
                  <a:spcPct val="0"/>
                </a:spcBef>
                <a:spcAft>
                  <a:spcPts val="500"/>
                </a:spcAft>
              </a:pPr>
              <a:r>
                <a:rPr lang="en-US" sz="900" b="1" cap="all" spc="50" dirty="0">
                  <a:solidFill>
                    <a:srgbClr val="35627D"/>
                  </a:solidFill>
                  <a:latin typeface="Arial Narrow" panose="020B0606020202030204" pitchFamily="34" charset="0"/>
                </a:rPr>
                <a:t>Short Term (Q1 2018–Q4 2018)</a:t>
              </a:r>
            </a:p>
          </p:txBody>
        </p:sp>
      </p:grpSp>
      <p:cxnSp>
        <p:nvCxnSpPr>
          <p:cNvPr id="31" name="Straight Connector 30">
            <a:extLst>
              <a:ext uri="{FF2B5EF4-FFF2-40B4-BE49-F238E27FC236}">
                <a16:creationId xmlns:a16="http://schemas.microsoft.com/office/drawing/2014/main" id="{DF1DA62C-D65B-49D4-ADD4-A36C75C482F4}"/>
              </a:ext>
            </a:extLst>
          </p:cNvPr>
          <p:cNvCxnSpPr>
            <a:cxnSpLocks/>
          </p:cNvCxnSpPr>
          <p:nvPr/>
        </p:nvCxnSpPr>
        <p:spPr>
          <a:xfrm>
            <a:off x="616154" y="6748330"/>
            <a:ext cx="8802079" cy="0"/>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aphicFrame>
        <p:nvGraphicFramePr>
          <p:cNvPr id="61" name="Picture Placeholder 2">
            <a:extLst>
              <a:ext uri="{FF2B5EF4-FFF2-40B4-BE49-F238E27FC236}">
                <a16:creationId xmlns:a16="http://schemas.microsoft.com/office/drawing/2014/main" id="{4A706DF6-7952-4DB9-9AC7-A2B16507D8F2}"/>
              </a:ext>
            </a:extLst>
          </p:cNvPr>
          <p:cNvGraphicFramePr>
            <a:graphicFrameLocks/>
          </p:cNvGraphicFramePr>
          <p:nvPr>
            <p:extLst>
              <p:ext uri="{D42A27DB-BD31-4B8C-83A1-F6EECF244321}">
                <p14:modId xmlns:p14="http://schemas.microsoft.com/office/powerpoint/2010/main" val="2732273651"/>
              </p:ext>
            </p:extLst>
          </p:nvPr>
        </p:nvGraphicFramePr>
        <p:xfrm>
          <a:off x="5296156" y="1705286"/>
          <a:ext cx="4310743" cy="1155561"/>
        </p:xfrm>
        <a:graphic>
          <a:graphicData uri="http://schemas.openxmlformats.org/drawingml/2006/chart">
            <c:chart xmlns:c="http://schemas.openxmlformats.org/drawingml/2006/chart" xmlns:r="http://schemas.openxmlformats.org/officeDocument/2006/relationships" r:id="rId4"/>
          </a:graphicData>
        </a:graphic>
      </p:graphicFrame>
      <p:sp>
        <p:nvSpPr>
          <p:cNvPr id="56" name="TextBox 1">
            <a:extLst>
              <a:ext uri="{FF2B5EF4-FFF2-40B4-BE49-F238E27FC236}">
                <a16:creationId xmlns:a16="http://schemas.microsoft.com/office/drawing/2014/main" id="{B55E4F5D-623F-4349-A698-23213526F379}"/>
              </a:ext>
            </a:extLst>
          </p:cNvPr>
          <p:cNvSpPr txBox="1"/>
          <p:nvPr/>
        </p:nvSpPr>
        <p:spPr>
          <a:xfrm>
            <a:off x="5500950" y="1733338"/>
            <a:ext cx="4088111" cy="221214"/>
          </a:xfrm>
          <a:prstGeom prst="rect">
            <a:avLst/>
          </a:prstGeom>
          <a:noFill/>
        </p:spPr>
        <p:txBody>
          <a:bodyPr wrap="square" lIns="0" r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41252" indent="-41252" defTabSz="913866" fontAlgn="base">
              <a:lnSpc>
                <a:spcPct val="115000"/>
              </a:lnSpc>
              <a:spcBef>
                <a:spcPct val="0"/>
              </a:spcBef>
              <a:spcAft>
                <a:spcPts val="500"/>
              </a:spcAft>
            </a:pPr>
            <a:r>
              <a:rPr lang="en-US" sz="800" b="1" cap="all" spc="50" dirty="0">
                <a:solidFill>
                  <a:schemeClr val="bg1">
                    <a:lumMod val="50000"/>
                  </a:schemeClr>
                </a:solidFill>
                <a:latin typeface="Arial Narrow" panose="020B0606020202030204" pitchFamily="34" charset="0"/>
              </a:rPr>
              <a:t>Long Term (2000-Q4 2018)</a:t>
            </a:r>
          </a:p>
        </p:txBody>
      </p:sp>
      <p:sp>
        <p:nvSpPr>
          <p:cNvPr id="64" name="TextBox 1">
            <a:extLst>
              <a:ext uri="{FF2B5EF4-FFF2-40B4-BE49-F238E27FC236}">
                <a16:creationId xmlns:a16="http://schemas.microsoft.com/office/drawing/2014/main" id="{65C937AD-3845-4BBF-8FD0-5BE7CD2CD26D}"/>
              </a:ext>
            </a:extLst>
          </p:cNvPr>
          <p:cNvSpPr txBox="1"/>
          <p:nvPr/>
        </p:nvSpPr>
        <p:spPr>
          <a:xfrm>
            <a:off x="9013525" y="2246271"/>
            <a:ext cx="462519" cy="307777"/>
          </a:xfrm>
          <a:prstGeom prst="rect">
            <a:avLst/>
          </a:prstGeom>
          <a:noFill/>
        </p:spPr>
        <p:txBody>
          <a:bodyPr wrap="square" lIns="0" r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700" b="1" dirty="0">
                <a:solidFill>
                  <a:schemeClr val="tx2"/>
                </a:solidFill>
                <a:latin typeface="Arial" pitchFamily="34" charset="0"/>
                <a:cs typeface="Arial" pitchFamily="34" charset="0"/>
              </a:rPr>
              <a:t>Last 12 months</a:t>
            </a:r>
          </a:p>
        </p:txBody>
      </p:sp>
    </p:spTree>
    <p:extLst>
      <p:ext uri="{BB962C8B-B14F-4D97-AF65-F5344CB8AC3E}">
        <p14:creationId xmlns:p14="http://schemas.microsoft.com/office/powerpoint/2010/main" val="45032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solidFill>
                  <a:schemeClr val="accent6">
                    <a:lumMod val="75000"/>
                  </a:schemeClr>
                </a:solidFill>
              </a:rPr>
              <a:t>World Asset Classes</a:t>
            </a:r>
            <a:br>
              <a:rPr lang="en-US" dirty="0"/>
            </a:br>
            <a:endParaRPr lang="en-US" dirty="0"/>
          </a:p>
        </p:txBody>
      </p:sp>
      <p:sp>
        <p:nvSpPr>
          <p:cNvPr id="15" name="Text Placeholder 14"/>
          <p:cNvSpPr>
            <a:spLocks noGrp="1"/>
          </p:cNvSpPr>
          <p:nvPr>
            <p:ph type="body" sz="quarter" idx="15"/>
          </p:nvPr>
        </p:nvSpPr>
        <p:spPr/>
        <p:txBody>
          <a:bodyPr/>
          <a:lstStyle/>
          <a:p>
            <a:r>
              <a:rPr lang="en-US" b="1" dirty="0"/>
              <a:t>Past performance is not a guarantee of future results. Indices are not available for direct investment. Index performance does not reflect the expenses associated with the management of an actual portfolio. </a:t>
            </a:r>
            <a:r>
              <a:rPr lang="en-US" dirty="0"/>
              <a:t>The S&amp;P data is provided by Standard &amp; Poor's Index Services Group. Frank Russell Company is the source and owner of the trademarks, service marks, and copyrights related to the Russell Indexes. MSCI data © MSCI 2019, all rights reserved. Dow Jones data © 2019 S&amp;P Dow Jones Indices LLC, a division of S&amp;P Global. All rights reserved. S&amp;P data © 2019 S&amp;P Dow Jones Indices LLC, a division of S&amp;P Global. All rights reserved. Bloomberg Barclays data provided by Bloomberg. Treasury bills © Stocks, Bonds, Bills, and Inflation Yearbook™, Ibbotson Associates, Chicago (annually updated work by Roger G. Ibbotson and Rex A. Sinquefield). </a:t>
            </a:r>
          </a:p>
        </p:txBody>
      </p:sp>
      <p:sp>
        <p:nvSpPr>
          <p:cNvPr id="14" name="Text Placeholder 13"/>
          <p:cNvSpPr>
            <a:spLocks noGrp="1"/>
          </p:cNvSpPr>
          <p:nvPr>
            <p:ph type="body" sz="quarter" idx="18"/>
          </p:nvPr>
        </p:nvSpPr>
        <p:spPr/>
        <p:txBody>
          <a:bodyPr/>
          <a:lstStyle/>
          <a:p>
            <a:r>
              <a:rPr lang="en-US" dirty="0"/>
              <a:t>Equity markets around the world posted negative returns for the quarter. Looking at broad market indices, emerging markets outperformed developed markets, including the US.</a:t>
            </a:r>
          </a:p>
          <a:p>
            <a:r>
              <a:rPr lang="en-US" dirty="0"/>
              <a:t>Value stocks were positive vs. growth stocks in all markets, including the US. Small caps underperformed large caps in the US and non-US developed markets but outperformed in emerging markets. </a:t>
            </a:r>
          </a:p>
          <a:p>
            <a:r>
              <a:rPr lang="en-US" dirty="0"/>
              <a:t>REIT indices outperformed equity market indices in both the US and non-US developed markets. </a:t>
            </a:r>
            <a:endParaRPr lang="en-US" dirty="0">
              <a:solidFill>
                <a:srgbClr val="FF0000"/>
              </a:solidFill>
            </a:endParaRPr>
          </a:p>
        </p:txBody>
      </p:sp>
      <p:sp>
        <p:nvSpPr>
          <p:cNvPr id="12" name="Text Placeholder 11"/>
          <p:cNvSpPr>
            <a:spLocks noGrp="1"/>
          </p:cNvSpPr>
          <p:nvPr>
            <p:ph type="body" sz="quarter" idx="14"/>
          </p:nvPr>
        </p:nvSpPr>
        <p:spPr/>
        <p:txBody>
          <a:bodyPr/>
          <a:lstStyle/>
          <a:p>
            <a:pPr lvl="0"/>
            <a:r>
              <a:rPr lang="en-US" dirty="0"/>
              <a:t>Fourth Quarter 2018 Index Returns (%)</a:t>
            </a:r>
          </a:p>
          <a:p>
            <a:endParaRPr lang="en-US" dirty="0"/>
          </a:p>
        </p:txBody>
      </p:sp>
      <p:cxnSp>
        <p:nvCxnSpPr>
          <p:cNvPr id="7" name="Straight Connector 6"/>
          <p:cNvCxnSpPr/>
          <p:nvPr/>
        </p:nvCxnSpPr>
        <p:spPr>
          <a:xfrm>
            <a:off x="685801" y="3173855"/>
            <a:ext cx="8686800" cy="0"/>
          </a:xfrm>
          <a:prstGeom prst="line">
            <a:avLst/>
          </a:prstGeom>
          <a:ln w="6350">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graphicFrame>
        <p:nvGraphicFramePr>
          <p:cNvPr id="13" name="Chart 12"/>
          <p:cNvGraphicFramePr/>
          <p:nvPr>
            <p:extLst>
              <p:ext uri="{D42A27DB-BD31-4B8C-83A1-F6EECF244321}">
                <p14:modId xmlns:p14="http://schemas.microsoft.com/office/powerpoint/2010/main" val="559100003"/>
              </p:ext>
            </p:extLst>
          </p:nvPr>
        </p:nvGraphicFramePr>
        <p:xfrm>
          <a:off x="685800" y="3309719"/>
          <a:ext cx="8823323" cy="33528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66F6FF41-5833-4EBF-9145-362BCED2914A}" type="slidenum">
              <a:rPr lang="en-US" smtClean="0">
                <a:solidFill>
                  <a:prstClr val="white">
                    <a:lumMod val="50000"/>
                  </a:prstClr>
                </a:solidFill>
              </a:rPr>
              <a:pPr/>
              <a:t>7</a:t>
            </a:fld>
            <a:endParaRPr lang="en-US" dirty="0">
              <a:solidFill>
                <a:prstClr val="white">
                  <a:lumMod val="50000"/>
                </a:prstClr>
              </a:solidFill>
            </a:endParaRPr>
          </a:p>
        </p:txBody>
      </p:sp>
      <p:pic>
        <p:nvPicPr>
          <p:cNvPr id="11" name="Picture 10" descr="CFP_FNL.jpg">
            <a:extLst>
              <a:ext uri="{FF2B5EF4-FFF2-40B4-BE49-F238E27FC236}">
                <a16:creationId xmlns:a16="http://schemas.microsoft.com/office/drawing/2014/main" id="{C2A7F80E-FE64-4176-9283-76E8A07914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3223391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solidFill>
                  <a:schemeClr val="accent6">
                    <a:lumMod val="75000"/>
                  </a:schemeClr>
                </a:solidFill>
              </a:rPr>
              <a:t>US Stocks</a:t>
            </a:r>
          </a:p>
        </p:txBody>
      </p:sp>
      <p:sp>
        <p:nvSpPr>
          <p:cNvPr id="8" name="Text Placeholder 7"/>
          <p:cNvSpPr>
            <a:spLocks noGrp="1"/>
          </p:cNvSpPr>
          <p:nvPr>
            <p:ph type="body" sz="quarter" idx="14"/>
          </p:nvPr>
        </p:nvSpPr>
        <p:spPr/>
        <p:txBody>
          <a:bodyPr/>
          <a:lstStyle/>
          <a:p>
            <a:r>
              <a:rPr lang="en-US" dirty="0"/>
              <a:t>Fourth Quarter 2018 Index Returns</a:t>
            </a:r>
          </a:p>
        </p:txBody>
      </p:sp>
      <p:sp>
        <p:nvSpPr>
          <p:cNvPr id="9" name="Text Placeholder 8"/>
          <p:cNvSpPr>
            <a:spLocks noGrp="1"/>
          </p:cNvSpPr>
          <p:nvPr>
            <p:ph type="body" sz="quarter" idx="15"/>
          </p:nvPr>
        </p:nvSpPr>
        <p:spPr>
          <a:xfrm>
            <a:off x="594360" y="7124399"/>
            <a:ext cx="8529320" cy="400050"/>
          </a:xfrm>
        </p:spPr>
        <p:txBody>
          <a:bodyPr/>
          <a:lstStyle/>
          <a:p>
            <a:r>
              <a:rPr lang="en-US" b="1" dirty="0"/>
              <a:t>Past performance is not a guarantee of future results. Indices are not available for direct investment. Index performance does not reflect the expenses associated with the management of an actual portfolio</a:t>
            </a:r>
            <a:r>
              <a:rPr lang="en-US" dirty="0"/>
              <a:t>. Market segment (index representation) as follows: Marketwide (Russell 3000 Index), Large Cap (Russell 1000 Index), Large Cap Value (Russell 1000 Value Index), Large Cap Growth (Russell 1000 Growth Index), Small Cap (Russell 2000 Index), Small Cap Value (Russell 2000 Value Index), and Small Cap Growth (Russell 2000 Growth Index). World Market Cap represented by Russell 3000 Index, MSCI World ex USA IMI Index, and MSCI Emerging Markets IMI Index. Russell 3000 Index is used as the proxy for the US market. Frank Russell Company is the source and owner of the trademarks, service marks, and copyrights related to the Russell Indexes. MSCI data © MSCI 2019, all rights reserved.</a:t>
            </a:r>
          </a:p>
        </p:txBody>
      </p:sp>
      <p:sp>
        <p:nvSpPr>
          <p:cNvPr id="14" name="Text Placeholder 13"/>
          <p:cNvSpPr>
            <a:spLocks noGrp="1"/>
          </p:cNvSpPr>
          <p:nvPr>
            <p:ph type="body" sz="quarter" idx="18"/>
          </p:nvPr>
        </p:nvSpPr>
        <p:spPr/>
        <p:txBody>
          <a:bodyPr/>
          <a:lstStyle/>
          <a:p>
            <a:r>
              <a:rPr lang="en-US" dirty="0"/>
              <a:t>US equities underperformed both non-US developed and emerging markets. </a:t>
            </a:r>
          </a:p>
          <a:p>
            <a:r>
              <a:rPr lang="en-US" dirty="0"/>
              <a:t>Value outperformed growth in the US across large and small cap stocks.</a:t>
            </a:r>
          </a:p>
          <a:p>
            <a:r>
              <a:rPr lang="en-US" dirty="0"/>
              <a:t>Small caps underperformed large caps in the US.  </a:t>
            </a:r>
          </a:p>
        </p:txBody>
      </p:sp>
      <p:graphicFrame>
        <p:nvGraphicFramePr>
          <p:cNvPr id="13" name="Chart 12"/>
          <p:cNvGraphicFramePr/>
          <p:nvPr>
            <p:extLst>
              <p:ext uri="{D42A27DB-BD31-4B8C-83A1-F6EECF244321}">
                <p14:modId xmlns:p14="http://schemas.microsoft.com/office/powerpoint/2010/main" val="3463467368"/>
              </p:ext>
            </p:extLst>
          </p:nvPr>
        </p:nvGraphicFramePr>
        <p:xfrm>
          <a:off x="609600" y="4903597"/>
          <a:ext cx="3811675" cy="19865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86049487"/>
              </p:ext>
            </p:extLst>
          </p:nvPr>
        </p:nvGraphicFramePr>
        <p:xfrm>
          <a:off x="4648200" y="4651375"/>
          <a:ext cx="4229100" cy="2133600"/>
        </p:xfrm>
        <a:graphic>
          <a:graphicData uri="http://schemas.openxmlformats.org/presentationml/2006/ole">
            <mc:AlternateContent xmlns:mc="http://schemas.openxmlformats.org/markup-compatibility/2006">
              <mc:Choice xmlns:v="urn:schemas-microsoft-com:vml" Requires="v">
                <p:oleObj spid="_x0000_s86584" name="Worksheet" r:id="rId5" imgW="4229201" imgH="2133540" progId="Excel.Sheet.12">
                  <p:embed/>
                </p:oleObj>
              </mc:Choice>
              <mc:Fallback>
                <p:oleObj name="Worksheet" r:id="rId5" imgW="4229201" imgH="2133540" progId="Excel.Sheet.12">
                  <p:embed/>
                  <p:pic>
                    <p:nvPicPr>
                      <p:cNvPr id="0" name=""/>
                      <p:cNvPicPr>
                        <a:picLocks noChangeAspect="1" noChangeArrowheads="1"/>
                      </p:cNvPicPr>
                      <p:nvPr/>
                    </p:nvPicPr>
                    <p:blipFill>
                      <a:blip r:embed="rId6"/>
                      <a:srcRect/>
                      <a:stretch>
                        <a:fillRect/>
                      </a:stretch>
                    </p:blipFill>
                    <p:spPr bwMode="auto">
                      <a:xfrm>
                        <a:off x="4648200" y="4651375"/>
                        <a:ext cx="42291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Chart 14"/>
          <p:cNvGraphicFramePr/>
          <p:nvPr>
            <p:extLst>
              <p:ext uri="{D42A27DB-BD31-4B8C-83A1-F6EECF244321}">
                <p14:modId xmlns:p14="http://schemas.microsoft.com/office/powerpoint/2010/main" val="1289402727"/>
              </p:ext>
            </p:extLst>
          </p:nvPr>
        </p:nvGraphicFramePr>
        <p:xfrm>
          <a:off x="4592096" y="2120202"/>
          <a:ext cx="4983983" cy="2192722"/>
        </p:xfrm>
        <a:graphic>
          <a:graphicData uri="http://schemas.openxmlformats.org/drawingml/2006/chart">
            <c:chart xmlns:c="http://schemas.openxmlformats.org/drawingml/2006/chart" xmlns:r="http://schemas.openxmlformats.org/officeDocument/2006/relationships" r:id="rId7"/>
          </a:graphicData>
        </a:graphic>
      </p:graphicFrame>
      <p:sp>
        <p:nvSpPr>
          <p:cNvPr id="4" name="Slide Number Placeholder 3"/>
          <p:cNvSpPr>
            <a:spLocks noGrp="1"/>
          </p:cNvSpPr>
          <p:nvPr>
            <p:ph type="sldNum" sz="quarter" idx="12"/>
          </p:nvPr>
        </p:nvSpPr>
        <p:spPr/>
        <p:txBody>
          <a:bodyPr/>
          <a:lstStyle/>
          <a:p>
            <a:fld id="{66F6FF41-5833-4EBF-9145-362BCED2914A}" type="slidenum">
              <a:rPr lang="en-US" smtClean="0">
                <a:solidFill>
                  <a:prstClr val="white">
                    <a:lumMod val="50000"/>
                  </a:prstClr>
                </a:solidFill>
              </a:rPr>
              <a:pPr/>
              <a:t>8</a:t>
            </a:fld>
            <a:endParaRPr lang="en-US" dirty="0">
              <a:solidFill>
                <a:prstClr val="white">
                  <a:lumMod val="50000"/>
                </a:prstClr>
              </a:solidFill>
            </a:endParaRPr>
          </a:p>
        </p:txBody>
      </p:sp>
      <p:grpSp>
        <p:nvGrpSpPr>
          <p:cNvPr id="6" name="Group 5">
            <a:extLst>
              <a:ext uri="{FF2B5EF4-FFF2-40B4-BE49-F238E27FC236}">
                <a16:creationId xmlns:a16="http://schemas.microsoft.com/office/drawing/2014/main" id="{63D51C6D-B6E5-4BDA-9193-3EEB3B7C3EA2}"/>
              </a:ext>
            </a:extLst>
          </p:cNvPr>
          <p:cNvGrpSpPr/>
          <p:nvPr/>
        </p:nvGrpSpPr>
        <p:grpSpPr>
          <a:xfrm>
            <a:off x="539264" y="4798637"/>
            <a:ext cx="3771481" cy="404896"/>
            <a:chOff x="609600" y="4798637"/>
            <a:chExt cx="3771481" cy="404896"/>
          </a:xfrm>
        </p:grpSpPr>
        <p:cxnSp>
          <p:nvCxnSpPr>
            <p:cNvPr id="5" name="Straight Connector 4"/>
            <p:cNvCxnSpPr/>
            <p:nvPr/>
          </p:nvCxnSpPr>
          <p:spPr>
            <a:xfrm flipV="1">
              <a:off x="688974" y="5057638"/>
              <a:ext cx="3605214"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Content Placeholder 10">
              <a:extLst>
                <a:ext uri="{FF2B5EF4-FFF2-40B4-BE49-F238E27FC236}">
                  <a16:creationId xmlns:a16="http://schemas.microsoft.com/office/drawing/2014/main" id="{86AA1426-A268-4A6B-AE0C-0527D2988DB0}"/>
                </a:ext>
              </a:extLst>
            </p:cNvPr>
            <p:cNvSpPr txBox="1">
              <a:spLocks/>
            </p:cNvSpPr>
            <p:nvPr/>
          </p:nvSpPr>
          <p:spPr>
            <a:xfrm>
              <a:off x="609600" y="4798637"/>
              <a:ext cx="3771481" cy="404896"/>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World Market Capitalization—US</a:t>
              </a:r>
            </a:p>
            <a:p>
              <a:pPr marL="0" lvl="1" indent="0">
                <a:spcBef>
                  <a:spcPts val="0"/>
                </a:spcBef>
                <a:buNone/>
              </a:pPr>
              <a:endParaRPr lang="en-US" sz="1000" b="1" dirty="0">
                <a:solidFill>
                  <a:schemeClr val="tx2"/>
                </a:solidFill>
              </a:endParaRPr>
            </a:p>
          </p:txBody>
        </p:sp>
      </p:grpSp>
      <p:sp>
        <p:nvSpPr>
          <p:cNvPr id="19" name="Content Placeholder 23">
            <a:extLst>
              <a:ext uri="{FF2B5EF4-FFF2-40B4-BE49-F238E27FC236}">
                <a16:creationId xmlns:a16="http://schemas.microsoft.com/office/drawing/2014/main" id="{DD421C88-5337-4332-A62C-162B850941A1}"/>
              </a:ext>
            </a:extLst>
          </p:cNvPr>
          <p:cNvSpPr txBox="1">
            <a:spLocks/>
          </p:cNvSpPr>
          <p:nvPr/>
        </p:nvSpPr>
        <p:spPr>
          <a:xfrm>
            <a:off x="4655266" y="4798637"/>
            <a:ext cx="4441437" cy="355735"/>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Period Returns (%) </a:t>
            </a:r>
          </a:p>
        </p:txBody>
      </p:sp>
      <p:grpSp>
        <p:nvGrpSpPr>
          <p:cNvPr id="11" name="Group 10">
            <a:extLst>
              <a:ext uri="{FF2B5EF4-FFF2-40B4-BE49-F238E27FC236}">
                <a16:creationId xmlns:a16="http://schemas.microsoft.com/office/drawing/2014/main" id="{40805EBB-D870-4E3B-8868-3513B10251C1}"/>
              </a:ext>
            </a:extLst>
          </p:cNvPr>
          <p:cNvGrpSpPr/>
          <p:nvPr/>
        </p:nvGrpSpPr>
        <p:grpSpPr>
          <a:xfrm>
            <a:off x="4635169" y="1826708"/>
            <a:ext cx="4813631" cy="342590"/>
            <a:chOff x="4635169" y="1826708"/>
            <a:chExt cx="4813631" cy="342590"/>
          </a:xfrm>
        </p:grpSpPr>
        <p:sp>
          <p:nvSpPr>
            <p:cNvPr id="17" name="Content Placeholder 9">
              <a:extLst>
                <a:ext uri="{FF2B5EF4-FFF2-40B4-BE49-F238E27FC236}">
                  <a16:creationId xmlns:a16="http://schemas.microsoft.com/office/drawing/2014/main" id="{9CB907B7-BAB7-460B-9A7D-A38A9015832A}"/>
                </a:ext>
              </a:extLst>
            </p:cNvPr>
            <p:cNvSpPr txBox="1">
              <a:spLocks/>
            </p:cNvSpPr>
            <p:nvPr/>
          </p:nvSpPr>
          <p:spPr>
            <a:xfrm>
              <a:off x="4635169" y="1826708"/>
              <a:ext cx="4441437" cy="342590"/>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Ranked Returns for the Quarter (%)</a:t>
              </a:r>
            </a:p>
            <a:p>
              <a:pPr>
                <a:spcBef>
                  <a:spcPts val="0"/>
                </a:spcBef>
              </a:pPr>
              <a:endParaRPr lang="en-US" sz="1000" b="1" dirty="0">
                <a:solidFill>
                  <a:schemeClr val="tx2"/>
                </a:solidFill>
              </a:endParaRPr>
            </a:p>
          </p:txBody>
        </p:sp>
        <p:cxnSp>
          <p:nvCxnSpPr>
            <p:cNvPr id="20" name="Straight Connector 19">
              <a:extLst>
                <a:ext uri="{FF2B5EF4-FFF2-40B4-BE49-F238E27FC236}">
                  <a16:creationId xmlns:a16="http://schemas.microsoft.com/office/drawing/2014/main" id="{656CC887-C9DD-42C0-BF3E-D298B09A3DCB}"/>
                </a:ext>
              </a:extLst>
            </p:cNvPr>
            <p:cNvCxnSpPr>
              <a:cxnSpLocks/>
            </p:cNvCxnSpPr>
            <p:nvPr/>
          </p:nvCxnSpPr>
          <p:spPr>
            <a:xfrm flipV="1">
              <a:off x="4724400" y="2105099"/>
              <a:ext cx="4724400"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pic>
        <p:nvPicPr>
          <p:cNvPr id="21" name="Picture 20" descr="CFP_FNL.jpg">
            <a:extLst>
              <a:ext uri="{FF2B5EF4-FFF2-40B4-BE49-F238E27FC236}">
                <a16:creationId xmlns:a16="http://schemas.microsoft.com/office/drawing/2014/main" id="{4E959F29-3C6F-431C-ADD3-D51F116611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486070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p:cNvGraphicFramePr/>
          <p:nvPr>
            <p:extLst>
              <p:ext uri="{D42A27DB-BD31-4B8C-83A1-F6EECF244321}">
                <p14:modId xmlns:p14="http://schemas.microsoft.com/office/powerpoint/2010/main" val="2468728730"/>
              </p:ext>
            </p:extLst>
          </p:nvPr>
        </p:nvGraphicFramePr>
        <p:xfrm>
          <a:off x="4617661" y="1790192"/>
          <a:ext cx="5068600" cy="2499014"/>
        </p:xfrm>
        <a:graphic>
          <a:graphicData uri="http://schemas.openxmlformats.org/drawingml/2006/chart">
            <c:chart xmlns:c="http://schemas.openxmlformats.org/drawingml/2006/chart" xmlns:r="http://schemas.openxmlformats.org/officeDocument/2006/relationships" r:id="rId4"/>
          </a:graphicData>
        </a:graphic>
      </p:graphicFrame>
      <p:grpSp>
        <p:nvGrpSpPr>
          <p:cNvPr id="30" name="Group 29">
            <a:extLst>
              <a:ext uri="{FF2B5EF4-FFF2-40B4-BE49-F238E27FC236}">
                <a16:creationId xmlns:a16="http://schemas.microsoft.com/office/drawing/2014/main" id="{65957FC4-0D71-48FC-AA01-ABDD2AFA2732}"/>
              </a:ext>
            </a:extLst>
          </p:cNvPr>
          <p:cNvGrpSpPr/>
          <p:nvPr/>
        </p:nvGrpSpPr>
        <p:grpSpPr>
          <a:xfrm>
            <a:off x="4635169" y="1826708"/>
            <a:ext cx="4813631" cy="342590"/>
            <a:chOff x="4635169" y="1826708"/>
            <a:chExt cx="4813631" cy="342590"/>
          </a:xfrm>
        </p:grpSpPr>
        <p:sp>
          <p:nvSpPr>
            <p:cNvPr id="31" name="Content Placeholder 9">
              <a:extLst>
                <a:ext uri="{FF2B5EF4-FFF2-40B4-BE49-F238E27FC236}">
                  <a16:creationId xmlns:a16="http://schemas.microsoft.com/office/drawing/2014/main" id="{C6BC6CA7-5C0E-4FA8-9BF7-B49DA79CBC39}"/>
                </a:ext>
              </a:extLst>
            </p:cNvPr>
            <p:cNvSpPr txBox="1">
              <a:spLocks/>
            </p:cNvSpPr>
            <p:nvPr/>
          </p:nvSpPr>
          <p:spPr>
            <a:xfrm>
              <a:off x="4635169" y="1826708"/>
              <a:ext cx="4441437" cy="342590"/>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Ranked Returns for the Quarter (%)</a:t>
              </a:r>
            </a:p>
            <a:p>
              <a:pPr>
                <a:spcBef>
                  <a:spcPts val="0"/>
                </a:spcBef>
              </a:pPr>
              <a:endParaRPr lang="en-US" sz="1000" b="1" dirty="0">
                <a:solidFill>
                  <a:schemeClr val="tx2"/>
                </a:solidFill>
              </a:endParaRPr>
            </a:p>
          </p:txBody>
        </p:sp>
        <p:cxnSp>
          <p:nvCxnSpPr>
            <p:cNvPr id="34" name="Straight Connector 33">
              <a:extLst>
                <a:ext uri="{FF2B5EF4-FFF2-40B4-BE49-F238E27FC236}">
                  <a16:creationId xmlns:a16="http://schemas.microsoft.com/office/drawing/2014/main" id="{03F34CFD-F3E0-44D8-8594-5E34912C2E98}"/>
                </a:ext>
              </a:extLst>
            </p:cNvPr>
            <p:cNvCxnSpPr>
              <a:cxnSpLocks/>
            </p:cNvCxnSpPr>
            <p:nvPr/>
          </p:nvCxnSpPr>
          <p:spPr>
            <a:xfrm flipV="1">
              <a:off x="4724400" y="2105099"/>
              <a:ext cx="4724400"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5" name="TextBox 24" hidden="1"/>
          <p:cNvSpPr txBox="1"/>
          <p:nvPr/>
        </p:nvSpPr>
        <p:spPr>
          <a:xfrm>
            <a:off x="4267211" y="2645193"/>
            <a:ext cx="1219197" cy="233433"/>
          </a:xfrm>
          <a:prstGeom prst="rect">
            <a:avLst/>
          </a:prstGeom>
          <a:noFill/>
        </p:spPr>
        <p:txBody>
          <a:bodyPr wrap="square" lIns="91368" tIns="45682" rIns="91368" bIns="45682" rtlCol="0">
            <a:spAutoFit/>
          </a:bodyPr>
          <a:lstStyle/>
          <a:p>
            <a:pPr algn="r">
              <a:spcAft>
                <a:spcPts val="2400"/>
              </a:spcAft>
            </a:pPr>
            <a:r>
              <a:rPr lang="en-US" sz="900" dirty="0">
                <a:solidFill>
                  <a:prstClr val="white">
                    <a:lumMod val="50000"/>
                  </a:prstClr>
                </a:solidFill>
                <a:ea typeface="Verdana"/>
                <a:cs typeface="Arial"/>
              </a:rPr>
              <a:t>Value</a:t>
            </a:r>
          </a:p>
        </p:txBody>
      </p:sp>
      <p:grpSp>
        <p:nvGrpSpPr>
          <p:cNvPr id="33" name="Group 19" hidden="1"/>
          <p:cNvGrpSpPr/>
          <p:nvPr/>
        </p:nvGrpSpPr>
        <p:grpSpPr>
          <a:xfrm>
            <a:off x="7924800" y="381000"/>
            <a:ext cx="1676400" cy="533400"/>
            <a:chOff x="7924800" y="381000"/>
            <a:chExt cx="1676400" cy="533400"/>
          </a:xfrm>
        </p:grpSpPr>
        <p:sp>
          <p:nvSpPr>
            <p:cNvPr id="36" name="Rectangle 35"/>
            <p:cNvSpPr/>
            <p:nvPr/>
          </p:nvSpPr>
          <p:spPr>
            <a:xfrm>
              <a:off x="7924800" y="381000"/>
              <a:ext cx="1676400" cy="53340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7" name="TextBox 36"/>
            <p:cNvSpPr txBox="1"/>
            <p:nvPr/>
          </p:nvSpPr>
          <p:spPr>
            <a:xfrm>
              <a:off x="7924800" y="457200"/>
              <a:ext cx="1676400" cy="400110"/>
            </a:xfrm>
            <a:prstGeom prst="rect">
              <a:avLst/>
            </a:prstGeom>
            <a:noFill/>
          </p:spPr>
          <p:txBody>
            <a:bodyPr wrap="square" rtlCol="0">
              <a:spAutoFit/>
            </a:bodyPr>
            <a:lstStyle/>
            <a:p>
              <a:pPr algn="ctr"/>
              <a:r>
                <a:rPr lang="en-US" dirty="0">
                  <a:solidFill>
                    <a:prstClr val="white">
                      <a:lumMod val="85000"/>
                    </a:prstClr>
                  </a:solidFill>
                </a:rPr>
                <a:t>Firm Logo</a:t>
              </a:r>
            </a:p>
          </p:txBody>
        </p:sp>
      </p:grpSp>
      <p:sp>
        <p:nvSpPr>
          <p:cNvPr id="48" name="TextBox 47" hidden="1"/>
          <p:cNvSpPr txBox="1"/>
          <p:nvPr/>
        </p:nvSpPr>
        <p:spPr>
          <a:xfrm>
            <a:off x="4265620" y="3200404"/>
            <a:ext cx="1219197" cy="233433"/>
          </a:xfrm>
          <a:prstGeom prst="rect">
            <a:avLst/>
          </a:prstGeom>
          <a:noFill/>
        </p:spPr>
        <p:txBody>
          <a:bodyPr wrap="square" lIns="91368" tIns="45682" rIns="91368" bIns="45682" rtlCol="0">
            <a:spAutoFit/>
          </a:bodyPr>
          <a:lstStyle/>
          <a:p>
            <a:pPr algn="r">
              <a:spcAft>
                <a:spcPts val="2400"/>
              </a:spcAft>
            </a:pPr>
            <a:r>
              <a:rPr lang="en-US" sz="900" dirty="0">
                <a:solidFill>
                  <a:prstClr val="white">
                    <a:lumMod val="50000"/>
                  </a:prstClr>
                </a:solidFill>
                <a:ea typeface="Verdana"/>
                <a:cs typeface="Arial"/>
              </a:rPr>
              <a:t>Large Cap</a:t>
            </a:r>
          </a:p>
        </p:txBody>
      </p:sp>
      <p:sp>
        <p:nvSpPr>
          <p:cNvPr id="51" name="TextBox 50" hidden="1"/>
          <p:cNvSpPr txBox="1"/>
          <p:nvPr/>
        </p:nvSpPr>
        <p:spPr>
          <a:xfrm>
            <a:off x="4267208" y="3731042"/>
            <a:ext cx="1219197" cy="233433"/>
          </a:xfrm>
          <a:prstGeom prst="rect">
            <a:avLst/>
          </a:prstGeom>
          <a:noFill/>
        </p:spPr>
        <p:txBody>
          <a:bodyPr wrap="square" lIns="91368" tIns="45682" rIns="91368" bIns="45682" rtlCol="0">
            <a:spAutoFit/>
          </a:bodyPr>
          <a:lstStyle/>
          <a:p>
            <a:pPr algn="r">
              <a:spcAft>
                <a:spcPts val="2400"/>
              </a:spcAft>
            </a:pPr>
            <a:r>
              <a:rPr lang="en-US" sz="900" dirty="0">
                <a:solidFill>
                  <a:prstClr val="white">
                    <a:lumMod val="50000"/>
                  </a:prstClr>
                </a:solidFill>
                <a:ea typeface="Verdana"/>
                <a:cs typeface="Arial"/>
              </a:rPr>
              <a:t>Growth</a:t>
            </a:r>
          </a:p>
        </p:txBody>
      </p:sp>
      <p:sp>
        <p:nvSpPr>
          <p:cNvPr id="52" name="TextBox 51" hidden="1"/>
          <p:cNvSpPr txBox="1"/>
          <p:nvPr/>
        </p:nvSpPr>
        <p:spPr>
          <a:xfrm>
            <a:off x="4267208" y="4267200"/>
            <a:ext cx="1219197" cy="233433"/>
          </a:xfrm>
          <a:prstGeom prst="rect">
            <a:avLst/>
          </a:prstGeom>
          <a:noFill/>
        </p:spPr>
        <p:txBody>
          <a:bodyPr wrap="square" lIns="91368" tIns="45682" rIns="91368" bIns="45682" rtlCol="0">
            <a:spAutoFit/>
          </a:bodyPr>
          <a:lstStyle/>
          <a:p>
            <a:pPr algn="r">
              <a:spcAft>
                <a:spcPts val="2400"/>
              </a:spcAft>
            </a:pPr>
            <a:r>
              <a:rPr lang="en-US" sz="900" dirty="0">
                <a:solidFill>
                  <a:prstClr val="white">
                    <a:lumMod val="50000"/>
                  </a:prstClr>
                </a:solidFill>
                <a:ea typeface="Verdana"/>
                <a:cs typeface="Arial"/>
              </a:rPr>
              <a:t>Small Cap</a:t>
            </a:r>
          </a:p>
        </p:txBody>
      </p:sp>
      <p:cxnSp>
        <p:nvCxnSpPr>
          <p:cNvPr id="32" name="Straight Connector 31" hidden="1"/>
          <p:cNvCxnSpPr/>
          <p:nvPr/>
        </p:nvCxnSpPr>
        <p:spPr>
          <a:xfrm flipH="1">
            <a:off x="5472626" y="2575560"/>
            <a:ext cx="1" cy="2133600"/>
          </a:xfrm>
          <a:prstGeom prst="line">
            <a:avLst/>
          </a:prstGeom>
          <a:ln w="635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noFill/>
        </p:spPr>
        <p:txBody>
          <a:bodyPr/>
          <a:lstStyle/>
          <a:p>
            <a:r>
              <a:rPr lang="en-US" dirty="0">
                <a:solidFill>
                  <a:schemeClr val="accent6">
                    <a:lumMod val="75000"/>
                  </a:schemeClr>
                </a:solidFill>
              </a:rPr>
              <a:t>International Developed Stocks</a:t>
            </a:r>
          </a:p>
        </p:txBody>
      </p:sp>
      <p:sp>
        <p:nvSpPr>
          <p:cNvPr id="5" name="Text Placeholder 4"/>
          <p:cNvSpPr>
            <a:spLocks noGrp="1"/>
          </p:cNvSpPr>
          <p:nvPr>
            <p:ph type="body" sz="quarter" idx="14"/>
          </p:nvPr>
        </p:nvSpPr>
        <p:spPr/>
        <p:txBody>
          <a:bodyPr/>
          <a:lstStyle/>
          <a:p>
            <a:pPr lvl="0"/>
            <a:r>
              <a:rPr lang="en-US" dirty="0"/>
              <a:t>Fourth Quarter 2018 Index Returns</a:t>
            </a:r>
          </a:p>
        </p:txBody>
      </p:sp>
      <p:sp>
        <p:nvSpPr>
          <p:cNvPr id="12" name="Text Placeholder 11"/>
          <p:cNvSpPr>
            <a:spLocks noGrp="1"/>
          </p:cNvSpPr>
          <p:nvPr>
            <p:ph type="body" sz="quarter" idx="15"/>
          </p:nvPr>
        </p:nvSpPr>
        <p:spPr>
          <a:xfrm>
            <a:off x="594360" y="7005009"/>
            <a:ext cx="8529320" cy="519747"/>
          </a:xfrm>
        </p:spPr>
        <p:txBody>
          <a:bodyPr/>
          <a:lstStyle/>
          <a:p>
            <a:r>
              <a:rPr lang="en-US" b="1" dirty="0"/>
              <a:t>Past performance is not a guarantee of future results. Indices are not available for direct investment. Index performance does not reflect the expenses associated with the management of an actual portfolio.</a:t>
            </a:r>
            <a:r>
              <a:rPr lang="en-US" dirty="0"/>
              <a:t> Market segment (index representation) as follows: Large Cap (MSCI World ex USA Index), Small Cap (MSCI World ex USA Small Cap Index), Value (MSCI World ex USA Value Index), and Growth (MSCI World ex USA Growth Index). All index returns are net of withholding tax on dividends. World Market Cap represented by Russell 3000 Index, MSCI World ex USA IMI Index, and MSCI Emerging Markets IMI Index. MSCI World ex USA IMI Index is used as the proxy for the International Developed market. MSCI data © MSCI 2019, all rights reserved. Frank Russell Company is the source and owner of the trademarks, service marks, and copyrights related to the Russell Indexes. </a:t>
            </a:r>
          </a:p>
        </p:txBody>
      </p:sp>
      <p:sp>
        <p:nvSpPr>
          <p:cNvPr id="7" name="Text Placeholder 6"/>
          <p:cNvSpPr>
            <a:spLocks noGrp="1"/>
          </p:cNvSpPr>
          <p:nvPr>
            <p:ph type="body" sz="quarter" idx="18"/>
          </p:nvPr>
        </p:nvSpPr>
        <p:spPr>
          <a:xfrm>
            <a:off x="595317" y="1790700"/>
            <a:ext cx="3642042" cy="4808538"/>
          </a:xfrm>
        </p:spPr>
        <p:txBody>
          <a:bodyPr/>
          <a:lstStyle/>
          <a:p>
            <a:r>
              <a:rPr lang="en-US" dirty="0"/>
              <a:t>In US dollar terms, developed markets outside the US outperformed the US equity market but underperformed emerging markets during the quarter. </a:t>
            </a:r>
          </a:p>
          <a:p>
            <a:r>
              <a:rPr lang="en-US" dirty="0"/>
              <a:t>Value outperformed growth across large and small cap stocks.</a:t>
            </a:r>
          </a:p>
          <a:p>
            <a:r>
              <a:rPr lang="en-US" dirty="0"/>
              <a:t>Small caps underperformed large caps in non-US      developed markets. </a:t>
            </a:r>
            <a:endParaRPr lang="en-US" dirty="0">
              <a:solidFill>
                <a:srgbClr val="FF0000"/>
              </a:solidFil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4066036402"/>
              </p:ext>
            </p:extLst>
          </p:nvPr>
        </p:nvGraphicFramePr>
        <p:xfrm>
          <a:off x="4648200" y="4615032"/>
          <a:ext cx="3962400" cy="1809750"/>
        </p:xfrm>
        <a:graphic>
          <a:graphicData uri="http://schemas.openxmlformats.org/presentationml/2006/ole">
            <mc:AlternateContent xmlns:mc="http://schemas.openxmlformats.org/markup-compatibility/2006">
              <mc:Choice xmlns:v="urn:schemas-microsoft-com:vml" Requires="v">
                <p:oleObj spid="_x0000_s87609" name="Worksheet" r:id="rId5" imgW="3962310" imgH="1809810" progId="Excel.Sheet.12">
                  <p:embed/>
                </p:oleObj>
              </mc:Choice>
              <mc:Fallback>
                <p:oleObj name="Worksheet" r:id="rId5" imgW="3962310" imgH="1809810" progId="Excel.Sheet.12">
                  <p:embed/>
                  <p:pic>
                    <p:nvPicPr>
                      <p:cNvPr id="0" name=""/>
                      <p:cNvPicPr>
                        <a:picLocks noChangeAspect="1" noChangeArrowheads="1"/>
                      </p:cNvPicPr>
                      <p:nvPr/>
                    </p:nvPicPr>
                    <p:blipFill>
                      <a:blip r:embed="rId6"/>
                      <a:srcRect/>
                      <a:stretch>
                        <a:fillRect/>
                      </a:stretch>
                    </p:blipFill>
                    <p:spPr bwMode="auto">
                      <a:xfrm>
                        <a:off x="4648200" y="4615032"/>
                        <a:ext cx="39624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Chart 18"/>
          <p:cNvGraphicFramePr/>
          <p:nvPr>
            <p:extLst>
              <p:ext uri="{D42A27DB-BD31-4B8C-83A1-F6EECF244321}">
                <p14:modId xmlns:p14="http://schemas.microsoft.com/office/powerpoint/2010/main" val="2933226190"/>
              </p:ext>
            </p:extLst>
          </p:nvPr>
        </p:nvGraphicFramePr>
        <p:xfrm>
          <a:off x="690564" y="5024176"/>
          <a:ext cx="3620180" cy="1785291"/>
        </p:xfrm>
        <a:graphic>
          <a:graphicData uri="http://schemas.openxmlformats.org/drawingml/2006/chart">
            <c:chart xmlns:c="http://schemas.openxmlformats.org/drawingml/2006/chart" xmlns:r="http://schemas.openxmlformats.org/officeDocument/2006/relationships" r:id="rId7"/>
          </a:graphicData>
        </a:graphic>
      </p:graphicFrame>
      <p:sp>
        <p:nvSpPr>
          <p:cNvPr id="8" name="Slide Number Placeholder 7"/>
          <p:cNvSpPr>
            <a:spLocks noGrp="1"/>
          </p:cNvSpPr>
          <p:nvPr>
            <p:ph type="sldNum" sz="quarter" idx="12"/>
          </p:nvPr>
        </p:nvSpPr>
        <p:spPr/>
        <p:txBody>
          <a:bodyPr/>
          <a:lstStyle/>
          <a:p>
            <a:fld id="{66F6FF41-5833-4EBF-9145-362BCED2914A}" type="slidenum">
              <a:rPr lang="en-US" smtClean="0">
                <a:solidFill>
                  <a:prstClr val="white">
                    <a:lumMod val="50000"/>
                  </a:prstClr>
                </a:solidFill>
              </a:rPr>
              <a:pPr/>
              <a:t>9</a:t>
            </a:fld>
            <a:endParaRPr lang="en-US" dirty="0">
              <a:solidFill>
                <a:prstClr val="white">
                  <a:lumMod val="50000"/>
                </a:prstClr>
              </a:solidFill>
            </a:endParaRPr>
          </a:p>
        </p:txBody>
      </p:sp>
      <p:grpSp>
        <p:nvGrpSpPr>
          <p:cNvPr id="24" name="Group 23">
            <a:extLst>
              <a:ext uri="{FF2B5EF4-FFF2-40B4-BE49-F238E27FC236}">
                <a16:creationId xmlns:a16="http://schemas.microsoft.com/office/drawing/2014/main" id="{1DF96017-0C5F-45DC-B04A-FA79EA32E9F2}"/>
              </a:ext>
            </a:extLst>
          </p:cNvPr>
          <p:cNvGrpSpPr/>
          <p:nvPr/>
        </p:nvGrpSpPr>
        <p:grpSpPr>
          <a:xfrm>
            <a:off x="539264" y="4798637"/>
            <a:ext cx="3771481" cy="404896"/>
            <a:chOff x="609600" y="4798637"/>
            <a:chExt cx="3771481" cy="404896"/>
          </a:xfrm>
        </p:grpSpPr>
        <p:cxnSp>
          <p:nvCxnSpPr>
            <p:cNvPr id="26" name="Straight Connector 25">
              <a:extLst>
                <a:ext uri="{FF2B5EF4-FFF2-40B4-BE49-F238E27FC236}">
                  <a16:creationId xmlns:a16="http://schemas.microsoft.com/office/drawing/2014/main" id="{68A6FC2A-3FE5-46FD-BCC9-9E6CC7F9DF63}"/>
                </a:ext>
              </a:extLst>
            </p:cNvPr>
            <p:cNvCxnSpPr/>
            <p:nvPr/>
          </p:nvCxnSpPr>
          <p:spPr>
            <a:xfrm flipV="1">
              <a:off x="688974" y="5057638"/>
              <a:ext cx="3605214"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8" name="Content Placeholder 10">
              <a:extLst>
                <a:ext uri="{FF2B5EF4-FFF2-40B4-BE49-F238E27FC236}">
                  <a16:creationId xmlns:a16="http://schemas.microsoft.com/office/drawing/2014/main" id="{66A6BF92-0B95-4A7A-883E-AE67C4E08333}"/>
                </a:ext>
              </a:extLst>
            </p:cNvPr>
            <p:cNvSpPr txBox="1">
              <a:spLocks/>
            </p:cNvSpPr>
            <p:nvPr/>
          </p:nvSpPr>
          <p:spPr>
            <a:xfrm>
              <a:off x="609600" y="4798637"/>
              <a:ext cx="3771481" cy="404896"/>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World Market Capitalization—International Developed</a:t>
              </a:r>
            </a:p>
            <a:p>
              <a:pPr marL="0" lvl="1" indent="0">
                <a:spcBef>
                  <a:spcPts val="0"/>
                </a:spcBef>
                <a:buNone/>
              </a:pPr>
              <a:endParaRPr lang="en-US" sz="1000" b="1" dirty="0">
                <a:solidFill>
                  <a:schemeClr val="tx2"/>
                </a:solidFill>
              </a:endParaRPr>
            </a:p>
          </p:txBody>
        </p:sp>
      </p:grpSp>
      <p:sp>
        <p:nvSpPr>
          <p:cNvPr id="29" name="Content Placeholder 23">
            <a:extLst>
              <a:ext uri="{FF2B5EF4-FFF2-40B4-BE49-F238E27FC236}">
                <a16:creationId xmlns:a16="http://schemas.microsoft.com/office/drawing/2014/main" id="{46F5CBEA-FD46-4DBB-BE99-F0F6567553FD}"/>
              </a:ext>
            </a:extLst>
          </p:cNvPr>
          <p:cNvSpPr txBox="1">
            <a:spLocks/>
          </p:cNvSpPr>
          <p:nvPr/>
        </p:nvSpPr>
        <p:spPr>
          <a:xfrm>
            <a:off x="4655266" y="4798637"/>
            <a:ext cx="4441437" cy="355735"/>
          </a:xfrm>
          <a:prstGeom prst="rect">
            <a:avLst/>
          </a:prstGeom>
        </p:spPr>
        <p:txBody>
          <a:bodyPr/>
          <a:lst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ts val="0"/>
              </a:spcBef>
              <a:buNone/>
            </a:pPr>
            <a:r>
              <a:rPr lang="en-US" sz="1000" b="1" dirty="0">
                <a:solidFill>
                  <a:schemeClr val="tx2"/>
                </a:solidFill>
              </a:rPr>
              <a:t>Period Returns (%) </a:t>
            </a:r>
          </a:p>
        </p:txBody>
      </p:sp>
      <p:pic>
        <p:nvPicPr>
          <p:cNvPr id="27" name="Picture 26" descr="CFP_FNL.jpg">
            <a:extLst>
              <a:ext uri="{FF2B5EF4-FFF2-40B4-BE49-F238E27FC236}">
                <a16:creationId xmlns:a16="http://schemas.microsoft.com/office/drawing/2014/main" id="{464C33C9-0F2D-401B-9C7B-A959A32C606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1600" y="342902"/>
            <a:ext cx="1685574" cy="454680"/>
          </a:xfrm>
          <a:prstGeom prst="rect">
            <a:avLst/>
          </a:prstGeom>
        </p:spPr>
      </p:pic>
    </p:spTree>
    <p:extLst>
      <p:ext uri="{BB962C8B-B14F-4D97-AF65-F5344CB8AC3E}">
        <p14:creationId xmlns:p14="http://schemas.microsoft.com/office/powerpoint/2010/main" val="951565805"/>
      </p:ext>
    </p:extLst>
  </p:cSld>
  <p:clrMapOvr>
    <a:masterClrMapping/>
  </p:clrMapOvr>
</p:sld>
</file>

<file path=ppt/theme/theme1.xml><?xml version="1.0" encoding="utf-8"?>
<a:theme xmlns:a="http://schemas.openxmlformats.org/drawingml/2006/main" name="1_QMR_Q2_2016_Landscape v1arr">
  <a:themeElements>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2_QMR_Q2_2016_Landscape v1arr">
  <a:themeElements>
    <a:clrScheme name="CFP THEME 2">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QMR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7358</TotalTime>
  <Words>2998</Words>
  <Application>Microsoft Office PowerPoint</Application>
  <PresentationFormat>Custom</PresentationFormat>
  <Paragraphs>329</Paragraphs>
  <Slides>15</Slides>
  <Notes>15</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4" baseType="lpstr">
      <vt:lpstr>Arial</vt:lpstr>
      <vt:lpstr>Arial Narrow</vt:lpstr>
      <vt:lpstr>Avenir LT 55 Roman</vt:lpstr>
      <vt:lpstr>Avenir LT Std 35 Light</vt:lpstr>
      <vt:lpstr>Calibri</vt:lpstr>
      <vt:lpstr>Times New Roman</vt:lpstr>
      <vt:lpstr>1_QMR_Q2_2016_Landscape v1arr</vt:lpstr>
      <vt:lpstr>2_QMR_Q2_2016_Landscape v1arr</vt:lpstr>
      <vt:lpstr>Worksheet</vt:lpstr>
      <vt:lpstr>PowerPoint Presentation</vt:lpstr>
      <vt:lpstr>Quarterly Market Review</vt:lpstr>
      <vt:lpstr>Quarterly Market Summary</vt:lpstr>
      <vt:lpstr>Long-Term Market Summary</vt:lpstr>
      <vt:lpstr>World Stock Market Performance</vt:lpstr>
      <vt:lpstr>World Stock Market Performance</vt:lpstr>
      <vt:lpstr>World Asset Classes </vt:lpstr>
      <vt:lpstr>US Stocks</vt:lpstr>
      <vt:lpstr>International Developed Stocks</vt:lpstr>
      <vt:lpstr>Emerging Markets Stocks</vt:lpstr>
      <vt:lpstr>Select Country Performance</vt:lpstr>
      <vt:lpstr>Select Currency Performance vs. US Dollar</vt:lpstr>
      <vt:lpstr>Real Estate Investment Trusts (REITs)</vt:lpstr>
      <vt:lpstr>Commodities</vt:lpstr>
      <vt:lpstr>Fixed Income</vt:lpstr>
    </vt:vector>
  </TitlesOfParts>
  <Company>Dimensional Fund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Q2</dc:title>
  <dc:creator>Alicia.Rosner@dimensional.com</dc:creator>
  <cp:lastModifiedBy>Paul Costello</cp:lastModifiedBy>
  <cp:revision>885</cp:revision>
  <cp:lastPrinted>2019-01-02T22:38:55Z</cp:lastPrinted>
  <dcterms:created xsi:type="dcterms:W3CDTF">2016-07-05T22:39:06Z</dcterms:created>
  <dcterms:modified xsi:type="dcterms:W3CDTF">2019-01-18T21:17:13Z</dcterms:modified>
</cp:coreProperties>
</file>